
<file path=[Content_Types].xml><?xml version="1.0" encoding="utf-8"?>
<Types xmlns="http://schemas.openxmlformats.org/package/2006/content-types">
  <Default Extension="avi" ContentType="video/x-msvideo"/>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632" r:id="rId1"/>
    <p:sldMasterId id="2147484660" r:id="rId2"/>
    <p:sldMasterId id="2147484725" r:id="rId3"/>
  </p:sldMasterIdLst>
  <p:notesMasterIdLst>
    <p:notesMasterId r:id="rId14"/>
  </p:notesMasterIdLst>
  <p:sldIdLst>
    <p:sldId id="281" r:id="rId4"/>
    <p:sldId id="552" r:id="rId5"/>
    <p:sldId id="2694" r:id="rId6"/>
    <p:sldId id="2695" r:id="rId7"/>
    <p:sldId id="2696" r:id="rId8"/>
    <p:sldId id="2697" r:id="rId9"/>
    <p:sldId id="2698" r:id="rId10"/>
    <p:sldId id="2699" r:id="rId11"/>
    <p:sldId id="2700" r:id="rId12"/>
    <p:sldId id="2701" r:id="rId1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lvl1pPr>
    <a:lvl2pPr marL="0" marR="0" indent="45720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lvl2pPr>
    <a:lvl3pPr marL="0" marR="0" indent="91440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lvl3pPr>
    <a:lvl4pPr marL="0" marR="0" indent="137160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lvl4pPr>
    <a:lvl5pPr marL="0" marR="0" indent="182880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lvl5pPr>
    <a:lvl6pPr marL="0" marR="0" indent="228600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lvl6pPr>
    <a:lvl7pPr marL="0" marR="0" indent="274320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lvl7pPr>
    <a:lvl8pPr marL="0" marR="0" indent="320040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lvl8pPr>
    <a:lvl9pPr marL="0" marR="0" indent="365760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D. Johnson" initials="" lastIdx="1" clrIdx="0"/>
  <p:cmAuthor id="1" name="Yifan Che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
          <a:latin typeface="Trebuchet MS"/>
          <a:ea typeface="Trebuchet MS"/>
          <a:cs typeface="Trebuchet MS"/>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
          <a:latin typeface="Trebuchet MS"/>
          <a:ea typeface="Trebuchet MS"/>
          <a:cs typeface="Trebuchet MS"/>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
          <a:latin typeface="Trebuchet MS"/>
          <a:ea typeface="Trebuchet MS"/>
          <a:cs typeface="Trebuchet MS"/>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1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6237052"/>
      </p:ext>
    </p:extLst>
  </p:cSld>
  <p:clrMap bg1="lt1" tx1="dk1" bg2="lt2" tx2="dk2" accent1="accent1" accent2="accent2" accent3="accent3" accent4="accent4" accent5="accent5" accent6="accent6" hlink="hlink" folHlink="folHlink"/>
  <p:notesStyle>
    <a:lvl1pPr defTabSz="449262" latinLnBrk="0">
      <a:spcBef>
        <a:spcPts val="400"/>
      </a:spcBef>
      <a:defRPr sz="1200">
        <a:latin typeface="+mj-lt"/>
        <a:ea typeface="+mj-ea"/>
        <a:cs typeface="+mj-cs"/>
        <a:sym typeface="Times New Roman"/>
      </a:defRPr>
    </a:lvl1pPr>
    <a:lvl2pPr indent="228600" defTabSz="449262" latinLnBrk="0">
      <a:spcBef>
        <a:spcPts val="400"/>
      </a:spcBef>
      <a:defRPr sz="1200">
        <a:latin typeface="+mj-lt"/>
        <a:ea typeface="+mj-ea"/>
        <a:cs typeface="+mj-cs"/>
        <a:sym typeface="Times New Roman"/>
      </a:defRPr>
    </a:lvl2pPr>
    <a:lvl3pPr indent="457200" defTabSz="449262" latinLnBrk="0">
      <a:spcBef>
        <a:spcPts val="400"/>
      </a:spcBef>
      <a:defRPr sz="1200">
        <a:latin typeface="+mj-lt"/>
        <a:ea typeface="+mj-ea"/>
        <a:cs typeface="+mj-cs"/>
        <a:sym typeface="Times New Roman"/>
      </a:defRPr>
    </a:lvl3pPr>
    <a:lvl4pPr indent="685800" defTabSz="449262" latinLnBrk="0">
      <a:spcBef>
        <a:spcPts val="400"/>
      </a:spcBef>
      <a:defRPr sz="1200">
        <a:latin typeface="+mj-lt"/>
        <a:ea typeface="+mj-ea"/>
        <a:cs typeface="+mj-cs"/>
        <a:sym typeface="Times New Roman"/>
      </a:defRPr>
    </a:lvl4pPr>
    <a:lvl5pPr indent="914400" defTabSz="449262" latinLnBrk="0">
      <a:spcBef>
        <a:spcPts val="400"/>
      </a:spcBef>
      <a:defRPr sz="1200">
        <a:latin typeface="+mj-lt"/>
        <a:ea typeface="+mj-ea"/>
        <a:cs typeface="+mj-cs"/>
        <a:sym typeface="Times New Roman"/>
      </a:defRPr>
    </a:lvl5pPr>
    <a:lvl6pPr indent="1143000" defTabSz="449262" latinLnBrk="0">
      <a:spcBef>
        <a:spcPts val="400"/>
      </a:spcBef>
      <a:defRPr sz="1200">
        <a:latin typeface="+mj-lt"/>
        <a:ea typeface="+mj-ea"/>
        <a:cs typeface="+mj-cs"/>
        <a:sym typeface="Times New Roman"/>
      </a:defRPr>
    </a:lvl6pPr>
    <a:lvl7pPr indent="1371600" defTabSz="449262" latinLnBrk="0">
      <a:spcBef>
        <a:spcPts val="400"/>
      </a:spcBef>
      <a:defRPr sz="1200">
        <a:latin typeface="+mj-lt"/>
        <a:ea typeface="+mj-ea"/>
        <a:cs typeface="+mj-cs"/>
        <a:sym typeface="Times New Roman"/>
      </a:defRPr>
    </a:lvl7pPr>
    <a:lvl8pPr indent="1600200" defTabSz="449262" latinLnBrk="0">
      <a:spcBef>
        <a:spcPts val="400"/>
      </a:spcBef>
      <a:defRPr sz="1200">
        <a:latin typeface="+mj-lt"/>
        <a:ea typeface="+mj-ea"/>
        <a:cs typeface="+mj-cs"/>
        <a:sym typeface="Times New Roman"/>
      </a:defRPr>
    </a:lvl8pPr>
    <a:lvl9pPr indent="1828800" defTabSz="449262" latinLnBrk="0">
      <a:spcBef>
        <a:spcPts val="400"/>
      </a:spcBef>
      <a:defRPr sz="1200">
        <a:latin typeface="+mj-lt"/>
        <a:ea typeface="+mj-ea"/>
        <a:cs typeface="+mj-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Superradiance is one of the typical example of BH as particle detectors. But, we can imagine other situations in which BH can becomes particle detector, and we need to deeply understand these situations. </a:t>
            </a:r>
          </a:p>
        </p:txBody>
      </p:sp>
    </p:spTree>
    <p:extLst>
      <p:ext uri="{BB962C8B-B14F-4D97-AF65-F5344CB8AC3E}">
        <p14:creationId xmlns:p14="http://schemas.microsoft.com/office/powerpoint/2010/main" val="336297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PT"/>
              <a:t>Faça clique para editar o estilo</a:t>
            </a:r>
          </a:p>
        </p:txBody>
      </p:sp>
      <p:sp>
        <p:nvSpPr>
          <p:cNvPr id="4" name="Rectangle 4"/>
          <p:cNvSpPr>
            <a:spLocks noGrp="1" noChangeArrowheads="1"/>
          </p:cNvSpPr>
          <p:nvPr>
            <p:ph type="sldNum" idx="10"/>
          </p:nvPr>
        </p:nvSpPr>
        <p:spPr>
          <a:ln/>
        </p:spPr>
        <p:txBody>
          <a:bodyPr/>
          <a:lstStyle>
            <a:lvl1pPr>
              <a:defRPr/>
            </a:lvl1pPr>
          </a:lstStyle>
          <a:p>
            <a:pPr>
              <a:defRPr/>
            </a:pPr>
            <a:fld id="{90B4C9D1-BF6F-47A8-9DB8-DEC503928C56}" type="slidenum">
              <a:rPr lang="en-GB"/>
              <a:pPr>
                <a:defRPr/>
              </a:pPr>
              <a:t>‹nº›</a:t>
            </a:fld>
            <a:endParaRPr lang="en-GB"/>
          </a:p>
        </p:txBody>
      </p:sp>
      <p:sp>
        <p:nvSpPr>
          <p:cNvPr id="5"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3594150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Rectangle 4"/>
          <p:cNvSpPr>
            <a:spLocks noGrp="1" noChangeArrowheads="1"/>
          </p:cNvSpPr>
          <p:nvPr>
            <p:ph type="sldNum" idx="10"/>
          </p:nvPr>
        </p:nvSpPr>
        <p:spPr>
          <a:ln/>
        </p:spPr>
        <p:txBody>
          <a:bodyPr/>
          <a:lstStyle>
            <a:lvl1pPr>
              <a:defRPr/>
            </a:lvl1pPr>
          </a:lstStyle>
          <a:p>
            <a:pPr>
              <a:defRPr/>
            </a:pPr>
            <a:fld id="{D5013D30-E96E-4FC2-B941-854324599BF8}" type="slidenum">
              <a:rPr lang="en-GB"/>
              <a:pPr>
                <a:defRPr/>
              </a:pPr>
              <a:t>‹nº›</a:t>
            </a:fld>
            <a:endParaRPr lang="en-GB"/>
          </a:p>
        </p:txBody>
      </p:sp>
      <p:sp>
        <p:nvSpPr>
          <p:cNvPr id="5"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3782233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56413" y="-14288"/>
            <a:ext cx="2284412" cy="6162676"/>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0" y="-14288"/>
            <a:ext cx="6704013" cy="6162676"/>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Rectangle 4"/>
          <p:cNvSpPr>
            <a:spLocks noGrp="1" noChangeArrowheads="1"/>
          </p:cNvSpPr>
          <p:nvPr>
            <p:ph type="sldNum" idx="10"/>
          </p:nvPr>
        </p:nvSpPr>
        <p:spPr>
          <a:ln/>
        </p:spPr>
        <p:txBody>
          <a:bodyPr/>
          <a:lstStyle>
            <a:lvl1pPr>
              <a:defRPr/>
            </a:lvl1pPr>
          </a:lstStyle>
          <a:p>
            <a:pPr>
              <a:defRPr/>
            </a:pPr>
            <a:fld id="{C1874A07-52B4-40AF-AE78-8CC7E3D8D4D3}" type="slidenum">
              <a:rPr lang="en-GB"/>
              <a:pPr>
                <a:defRPr/>
              </a:pPr>
              <a:t>‹nº›</a:t>
            </a:fld>
            <a:endParaRPr lang="en-GB"/>
          </a:p>
        </p:txBody>
      </p:sp>
      <p:sp>
        <p:nvSpPr>
          <p:cNvPr id="5"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704034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jecto">
    <p:spTree>
      <p:nvGrpSpPr>
        <p:cNvPr id="1" name=""/>
        <p:cNvGrpSpPr/>
        <p:nvPr/>
      </p:nvGrpSpPr>
      <p:grpSpPr>
        <a:xfrm>
          <a:off x="0" y="0"/>
          <a:ext cx="0" cy="0"/>
          <a:chOff x="0" y="0"/>
          <a:chExt cx="0" cy="0"/>
        </a:xfrm>
      </p:grpSpPr>
      <p:sp>
        <p:nvSpPr>
          <p:cNvPr id="2" name="Marcador de Posição de Conteúdo 1"/>
          <p:cNvSpPr>
            <a:spLocks noGrp="1"/>
          </p:cNvSpPr>
          <p:nvPr>
            <p:ph/>
          </p:nvPr>
        </p:nvSpPr>
        <p:spPr>
          <a:xfrm>
            <a:off x="0" y="-14288"/>
            <a:ext cx="9140825" cy="6162676"/>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3" name="Rectangle 4"/>
          <p:cNvSpPr>
            <a:spLocks noGrp="1" noChangeArrowheads="1"/>
          </p:cNvSpPr>
          <p:nvPr>
            <p:ph type="sldNum" idx="10"/>
          </p:nvPr>
        </p:nvSpPr>
        <p:spPr>
          <a:ln/>
        </p:spPr>
        <p:txBody>
          <a:bodyPr/>
          <a:lstStyle>
            <a:lvl1pPr>
              <a:defRPr/>
            </a:lvl1pPr>
          </a:lstStyle>
          <a:p>
            <a:pPr>
              <a:defRPr/>
            </a:pPr>
            <a:fld id="{CCBF7A18-4719-40F9-A27B-291A7DAEC020}" type="slidenum">
              <a:rPr lang="en-GB"/>
              <a:pPr>
                <a:defRPr/>
              </a:pPr>
              <a:t>‹nº›</a:t>
            </a:fld>
            <a:endParaRPr lang="en-GB"/>
          </a:p>
        </p:txBody>
      </p:sp>
      <p:sp>
        <p:nvSpPr>
          <p:cNvPr id="4"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1941993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squema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0" y="-14288"/>
            <a:ext cx="9140825" cy="1552576"/>
          </a:xfrm>
        </p:spPr>
        <p:txBody>
          <a:bodyPr/>
          <a:lstStyle/>
          <a:p>
            <a:r>
              <a:rPr lang="pt-PT"/>
              <a:t>Clique para editar o estilo</a:t>
            </a:r>
          </a:p>
        </p:txBody>
      </p:sp>
      <p:sp>
        <p:nvSpPr>
          <p:cNvPr id="3" name="Rectangle 4"/>
          <p:cNvSpPr>
            <a:spLocks noGrp="1" noChangeArrowheads="1"/>
          </p:cNvSpPr>
          <p:nvPr>
            <p:ph type="sldNum" idx="10"/>
          </p:nvPr>
        </p:nvSpPr>
        <p:spPr>
          <a:ln/>
        </p:spPr>
        <p:txBody>
          <a:bodyPr/>
          <a:lstStyle>
            <a:lvl1pPr>
              <a:defRPr/>
            </a:lvl1pPr>
          </a:lstStyle>
          <a:p>
            <a:pPr>
              <a:defRPr/>
            </a:pPr>
            <a:fld id="{9FEFC8B0-C2C4-4C45-B92B-B008786F9981}" type="slidenum">
              <a:rPr lang="en-GB"/>
              <a:pPr>
                <a:defRPr/>
              </a:pPr>
              <a:t>‹nº›</a:t>
            </a:fld>
            <a:endParaRPr lang="en-GB"/>
          </a:p>
        </p:txBody>
      </p:sp>
      <p:sp>
        <p:nvSpPr>
          <p:cNvPr id="4"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295007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abeçalho da Secção">
    <p:spTree>
      <p:nvGrpSpPr>
        <p:cNvPr id="1" name=""/>
        <p:cNvGrpSpPr/>
        <p:nvPr/>
      </p:nvGrpSpPr>
      <p:grpSpPr>
        <a:xfrm>
          <a:off x="0" y="0"/>
          <a:ext cx="0" cy="0"/>
          <a:chOff x="0" y="0"/>
          <a:chExt cx="0" cy="0"/>
        </a:xfrm>
      </p:grpSpPr>
      <p:sp>
        <p:nvSpPr>
          <p:cNvPr id="29" name="Title Text"/>
          <p:cNvSpPr>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30" name="Body Level One…"/>
          <p:cNvSpPr>
            <a:spLocks noGrp="1"/>
          </p:cNvSpPr>
          <p:nvPr>
            <p:ph type="body" sz="quarter" idx="1"/>
          </p:nvPr>
        </p:nvSpPr>
        <p:spPr>
          <a:xfrm>
            <a:off x="722312" y="2906713"/>
            <a:ext cx="7772401" cy="1500188"/>
          </a:xfrm>
          <a:prstGeom prst="rect">
            <a:avLst/>
          </a:prstGeom>
        </p:spPr>
        <p:txBody>
          <a:bodyPr anchor="b">
            <a:normAutofit/>
          </a:bodyPr>
          <a:lstStyle>
            <a:lvl1pPr marL="0" indent="0">
              <a:buClrTx/>
              <a:buSzTx/>
              <a:buFontTx/>
              <a:buNone/>
              <a:defRPr sz="2000"/>
            </a:lvl1pPr>
            <a:lvl2pPr marL="0" indent="457200">
              <a:buClrTx/>
              <a:buSzTx/>
              <a:buFontTx/>
              <a:buNone/>
              <a:defRPr sz="2000"/>
            </a:lvl2pPr>
            <a:lvl3pPr marL="0" indent="914400">
              <a:buClrTx/>
              <a:buSzTx/>
              <a:buFontTx/>
              <a:buNone/>
              <a:defRPr sz="2000"/>
            </a:lvl3pPr>
            <a:lvl4pPr marL="0" indent="1371600">
              <a:buClrTx/>
              <a:buSzTx/>
              <a:buFontTx/>
              <a:buNone/>
              <a:defRPr sz="2000"/>
            </a:lvl4pPr>
            <a:lvl5pPr marL="0" indent="1828800">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9051697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eúdo Duplo">
    <p:spTree>
      <p:nvGrpSpPr>
        <p:cNvPr id="1" name=""/>
        <p:cNvGrpSpPr/>
        <p:nvPr/>
      </p:nvGrpSpPr>
      <p:grpSpPr>
        <a:xfrm>
          <a:off x="0" y="0"/>
          <a:ext cx="0" cy="0"/>
          <a:chOff x="0" y="0"/>
          <a:chExt cx="0" cy="0"/>
        </a:xfrm>
      </p:grpSpPr>
      <p:sp>
        <p:nvSpPr>
          <p:cNvPr id="38" name="Title Text"/>
          <p:cNvSpPr>
            <a:spLocks noGrp="1"/>
          </p:cNvSpPr>
          <p:nvPr>
            <p:ph type="title"/>
          </p:nvPr>
        </p:nvSpPr>
        <p:spPr>
          <a:xfrm>
            <a:off x="0" y="-14288"/>
            <a:ext cx="9140825" cy="1552576"/>
          </a:xfrm>
          <a:prstGeom prst="rect">
            <a:avLst/>
          </a:prstGeom>
        </p:spPr>
        <p:txBody>
          <a:bodyPr>
            <a:normAutofit/>
          </a:bodyPr>
          <a:lstStyle/>
          <a:p>
            <a:r>
              <a:t>Title Text</a:t>
            </a:r>
          </a:p>
        </p:txBody>
      </p:sp>
      <p:sp>
        <p:nvSpPr>
          <p:cNvPr id="39" name="Body Level One…"/>
          <p:cNvSpPr>
            <a:spLocks noGrp="1"/>
          </p:cNvSpPr>
          <p:nvPr>
            <p:ph type="body" sz="half" idx="1"/>
          </p:nvPr>
        </p:nvSpPr>
        <p:spPr>
          <a:xfrm>
            <a:off x="685800" y="1628775"/>
            <a:ext cx="3808413" cy="4519613"/>
          </a:xfrm>
          <a:prstGeom prst="rect">
            <a:avLst/>
          </a:prstGeom>
        </p:spPr>
        <p:txBody>
          <a:bodyPr>
            <a:normAutofit/>
          </a:bodyPr>
          <a:lstStyle>
            <a:lvl1pPr>
              <a:defRPr sz="2800"/>
            </a:lvl1pPr>
            <a:lvl2pPr marL="786870" indent="-329670">
              <a:defRPr sz="2800"/>
            </a:lvl2pPr>
            <a:lvl3pPr marL="1234439" indent="-320039">
              <a:defRPr sz="2800"/>
            </a:lvl3pPr>
            <a:lvl4pPr marL="1727200" indent="-355600">
              <a:defRPr sz="2800"/>
            </a:lvl4pPr>
            <a:lvl5pPr marL="2184400" indent="-355600">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8064054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ação">
    <p:spTree>
      <p:nvGrpSpPr>
        <p:cNvPr id="1" name=""/>
        <p:cNvGrpSpPr/>
        <p:nvPr/>
      </p:nvGrpSpPr>
      <p:grpSpPr>
        <a:xfrm>
          <a:off x="0" y="0"/>
          <a:ext cx="0" cy="0"/>
          <a:chOff x="0" y="0"/>
          <a:chExt cx="0" cy="0"/>
        </a:xfrm>
      </p:grpSpPr>
      <p:sp>
        <p:nvSpPr>
          <p:cNvPr id="47" name="Title Text"/>
          <p:cNvSpPr>
            <a:spLocks noGrp="1"/>
          </p:cNvSpPr>
          <p:nvPr>
            <p:ph type="title"/>
          </p:nvPr>
        </p:nvSpPr>
        <p:spPr>
          <a:xfrm>
            <a:off x="457200" y="274638"/>
            <a:ext cx="8229600" cy="1143001"/>
          </a:xfrm>
          <a:prstGeom prst="rect">
            <a:avLst/>
          </a:prstGeom>
        </p:spPr>
        <p:txBody>
          <a:bodyPr>
            <a:normAutofit/>
          </a:bodyPr>
          <a:lstStyle/>
          <a:p>
            <a:r>
              <a:t>Title Text</a:t>
            </a:r>
          </a:p>
        </p:txBody>
      </p:sp>
      <p:sp>
        <p:nvSpPr>
          <p:cNvPr id="48" name="Body Level One…"/>
          <p:cNvSpPr>
            <a:spLocks noGrp="1"/>
          </p:cNvSpPr>
          <p:nvPr>
            <p:ph type="body" sz="quarter" idx="1"/>
          </p:nvPr>
        </p:nvSpPr>
        <p:spPr>
          <a:xfrm>
            <a:off x="457200" y="1535112"/>
            <a:ext cx="4040188" cy="639763"/>
          </a:xfrm>
          <a:prstGeom prst="rect">
            <a:avLst/>
          </a:prstGeom>
        </p:spPr>
        <p:txBody>
          <a:bodyPr anchor="b">
            <a:normAutofit/>
          </a:bodyPr>
          <a:lstStyle>
            <a:lvl1pPr marL="0" indent="0">
              <a:buClrTx/>
              <a:buSzTx/>
              <a:buFontTx/>
              <a:buNone/>
              <a:defRPr sz="2400" b="1"/>
            </a:lvl1pPr>
            <a:lvl2pPr marL="0" indent="457200">
              <a:buClrTx/>
              <a:buSzTx/>
              <a:buFontTx/>
              <a:buNone/>
              <a:defRPr sz="2400" b="1"/>
            </a:lvl2pPr>
            <a:lvl3pPr marL="0" indent="914400">
              <a:buClrTx/>
              <a:buSzTx/>
              <a:buFontTx/>
              <a:buNone/>
              <a:defRPr sz="2400" b="1"/>
            </a:lvl3pPr>
            <a:lvl4pPr marL="0" indent="1371600">
              <a:buClrTx/>
              <a:buSzTx/>
              <a:buFontTx/>
              <a:buNone/>
              <a:defRPr sz="2400" b="1"/>
            </a:lvl4pPr>
            <a:lvl5pPr marL="0" indent="182880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Marcador de Posição do Texto 4"/>
          <p:cNvSpPr>
            <a:spLocks noGrp="1"/>
          </p:cNvSpPr>
          <p:nvPr>
            <p:ph type="body" sz="quarter" idx="13"/>
          </p:nvPr>
        </p:nvSpPr>
        <p:spPr>
          <a:xfrm>
            <a:off x="4645025" y="1535112"/>
            <a:ext cx="4041775" cy="639763"/>
          </a:xfrm>
          <a:prstGeom prst="rect">
            <a:avLst/>
          </a:prstGeom>
        </p:spPr>
        <p:txBody>
          <a:bodyPr anchor="b">
            <a:normAutofit/>
          </a:bodyPr>
          <a:lstStyle/>
          <a:p>
            <a:pPr marL="0" indent="0">
              <a:buClrTx/>
              <a:buSzTx/>
              <a:buFontTx/>
              <a:buNone/>
              <a:defRPr sz="2400" b="1"/>
            </a:pPr>
            <a:endParaRPr/>
          </a:p>
        </p:txBody>
      </p:sp>
      <p:sp>
        <p:nvSpPr>
          <p:cNvPr id="50"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8761933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údo com Legenda">
    <p:spTree>
      <p:nvGrpSpPr>
        <p:cNvPr id="1" name=""/>
        <p:cNvGrpSpPr/>
        <p:nvPr/>
      </p:nvGrpSpPr>
      <p:grpSpPr>
        <a:xfrm>
          <a:off x="0" y="0"/>
          <a:ext cx="0" cy="0"/>
          <a:chOff x="0" y="0"/>
          <a:chExt cx="0" cy="0"/>
        </a:xfrm>
      </p:grpSpPr>
      <p:sp>
        <p:nvSpPr>
          <p:cNvPr id="72" name="Title Text"/>
          <p:cNvSpPr>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73" name="Body Level One…"/>
          <p:cNvSpPr>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Marcador de Posição do Texto 3"/>
          <p:cNvSpPr>
            <a:spLocks noGrp="1"/>
          </p:cNvSpPr>
          <p:nvPr>
            <p:ph type="body" sz="half" idx="13"/>
          </p:nvPr>
        </p:nvSpPr>
        <p:spPr>
          <a:xfrm>
            <a:off x="457199" y="1435100"/>
            <a:ext cx="3008315" cy="4691063"/>
          </a:xfrm>
          <a:prstGeom prst="rect">
            <a:avLst/>
          </a:prstGeom>
        </p:spPr>
        <p:txBody>
          <a:bodyPr>
            <a:normAutofit/>
          </a:bodyPr>
          <a:lstStyle/>
          <a:p>
            <a:pPr marL="0" indent="0">
              <a:buClrTx/>
              <a:buSzTx/>
              <a:buFontTx/>
              <a:buNone/>
              <a:defRPr sz="1400"/>
            </a:pPr>
            <a:endParaRPr/>
          </a:p>
        </p:txBody>
      </p:sp>
      <p:sp>
        <p:nvSpPr>
          <p:cNvPr id="75"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8796931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Imagem com Legenda">
    <p:spTree>
      <p:nvGrpSpPr>
        <p:cNvPr id="1" name=""/>
        <p:cNvGrpSpPr/>
        <p:nvPr/>
      </p:nvGrpSpPr>
      <p:grpSpPr>
        <a:xfrm>
          <a:off x="0" y="0"/>
          <a:ext cx="0" cy="0"/>
          <a:chOff x="0" y="0"/>
          <a:chExt cx="0" cy="0"/>
        </a:xfrm>
      </p:grpSpPr>
      <p:sp>
        <p:nvSpPr>
          <p:cNvPr id="82" name="Title Text"/>
          <p:cNvSpPr>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83" name="Marcador de Posição da Imagem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84" name="Body Level One…"/>
          <p:cNvSpPr>
            <a:spLocks noGrp="1"/>
          </p:cNvSpPr>
          <p:nvPr>
            <p:ph type="body" sz="quarter" idx="1"/>
          </p:nvPr>
        </p:nvSpPr>
        <p:spPr>
          <a:xfrm>
            <a:off x="1792288" y="5367337"/>
            <a:ext cx="5486401" cy="804863"/>
          </a:xfrm>
          <a:prstGeom prst="rect">
            <a:avLst/>
          </a:prstGeom>
        </p:spPr>
        <p:txBody>
          <a:bodyPr>
            <a:normAutofit/>
          </a:bodyPr>
          <a:lstStyle>
            <a:lvl1pPr marL="0" indent="0">
              <a:buClrTx/>
              <a:buSzTx/>
              <a:buFontTx/>
              <a:buNone/>
              <a:defRPr sz="1400"/>
            </a:lvl1pPr>
            <a:lvl2pPr marL="0" indent="457200">
              <a:buClrTx/>
              <a:buSzTx/>
              <a:buFontTx/>
              <a:buNone/>
              <a:defRPr sz="1400"/>
            </a:lvl2pPr>
            <a:lvl3pPr marL="0" indent="914400">
              <a:buClrTx/>
              <a:buSzTx/>
              <a:buFontTx/>
              <a:buNone/>
              <a:defRPr sz="1400"/>
            </a:lvl3pPr>
            <a:lvl4pPr marL="0" indent="1371600">
              <a:buClrTx/>
              <a:buSzTx/>
              <a:buFontTx/>
              <a:buNone/>
              <a:defRPr sz="1400"/>
            </a:lvl4pPr>
            <a:lvl5pPr marL="0" indent="1828800">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5603901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ítulo e texto vertical">
    <p:spTree>
      <p:nvGrpSpPr>
        <p:cNvPr id="1" name=""/>
        <p:cNvGrpSpPr/>
        <p:nvPr/>
      </p:nvGrpSpPr>
      <p:grpSpPr>
        <a:xfrm>
          <a:off x="0" y="0"/>
          <a:ext cx="0" cy="0"/>
          <a:chOff x="0" y="0"/>
          <a:chExt cx="0" cy="0"/>
        </a:xfrm>
      </p:grpSpPr>
      <p:sp>
        <p:nvSpPr>
          <p:cNvPr id="92" name="Title Text"/>
          <p:cNvSpPr>
            <a:spLocks noGrp="1"/>
          </p:cNvSpPr>
          <p:nvPr>
            <p:ph type="title"/>
          </p:nvPr>
        </p:nvSpPr>
        <p:spPr>
          <a:xfrm>
            <a:off x="0" y="-14288"/>
            <a:ext cx="9140825" cy="1552576"/>
          </a:xfrm>
          <a:prstGeom prst="rect">
            <a:avLst/>
          </a:prstGeom>
        </p:spPr>
        <p:txBody>
          <a:bodyPr>
            <a:normAutofit/>
          </a:bodyPr>
          <a:lstStyle/>
          <a:p>
            <a:r>
              <a:t>Title Text</a:t>
            </a:r>
          </a:p>
        </p:txBody>
      </p:sp>
      <p:sp>
        <p:nvSpPr>
          <p:cNvPr id="93" name="Body Level One…"/>
          <p:cNvSpPr>
            <a:spLocks noGrp="1"/>
          </p:cNvSpPr>
          <p:nvPr>
            <p:ph type="body" idx="1"/>
          </p:nvPr>
        </p:nvSpPr>
        <p:spPr>
          <a:xfrm>
            <a:off x="685800" y="1628775"/>
            <a:ext cx="7769225" cy="45196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0078563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Rectangle 4"/>
          <p:cNvSpPr>
            <a:spLocks noGrp="1" noChangeArrowheads="1"/>
          </p:cNvSpPr>
          <p:nvPr>
            <p:ph type="sldNum" idx="10"/>
          </p:nvPr>
        </p:nvSpPr>
        <p:spPr>
          <a:ln/>
        </p:spPr>
        <p:txBody>
          <a:bodyPr/>
          <a:lstStyle>
            <a:lvl1pPr>
              <a:defRPr/>
            </a:lvl1pPr>
          </a:lstStyle>
          <a:p>
            <a:pPr>
              <a:defRPr/>
            </a:pPr>
            <a:fld id="{5DB71187-E47B-4BAE-AC5C-03C2385AE91F}" type="slidenum">
              <a:rPr lang="en-GB"/>
              <a:pPr>
                <a:defRPr/>
              </a:pPr>
              <a:t>‹nº›</a:t>
            </a:fld>
            <a:endParaRPr lang="en-GB"/>
          </a:p>
        </p:txBody>
      </p:sp>
      <p:sp>
        <p:nvSpPr>
          <p:cNvPr id="5"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311955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ítulo vertical e texto">
    <p:spTree>
      <p:nvGrpSpPr>
        <p:cNvPr id="1" name=""/>
        <p:cNvGrpSpPr/>
        <p:nvPr/>
      </p:nvGrpSpPr>
      <p:grpSpPr>
        <a:xfrm>
          <a:off x="0" y="0"/>
          <a:ext cx="0" cy="0"/>
          <a:chOff x="0" y="0"/>
          <a:chExt cx="0" cy="0"/>
        </a:xfrm>
      </p:grpSpPr>
      <p:sp>
        <p:nvSpPr>
          <p:cNvPr id="101" name="Title Text"/>
          <p:cNvSpPr>
            <a:spLocks noGrp="1"/>
          </p:cNvSpPr>
          <p:nvPr>
            <p:ph type="title"/>
          </p:nvPr>
        </p:nvSpPr>
        <p:spPr>
          <a:xfrm>
            <a:off x="6856413" y="-14288"/>
            <a:ext cx="2284413" cy="6162677"/>
          </a:xfrm>
          <a:prstGeom prst="rect">
            <a:avLst/>
          </a:prstGeom>
        </p:spPr>
        <p:txBody>
          <a:bodyPr>
            <a:normAutofit/>
          </a:bodyPr>
          <a:lstStyle/>
          <a:p>
            <a:r>
              <a:t>Title Text</a:t>
            </a:r>
          </a:p>
        </p:txBody>
      </p:sp>
      <p:sp>
        <p:nvSpPr>
          <p:cNvPr id="102" name="Body Level One…"/>
          <p:cNvSpPr>
            <a:spLocks noGrp="1"/>
          </p:cNvSpPr>
          <p:nvPr>
            <p:ph type="body" idx="1"/>
          </p:nvPr>
        </p:nvSpPr>
        <p:spPr>
          <a:xfrm>
            <a:off x="0" y="-14288"/>
            <a:ext cx="6704014" cy="6162677"/>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7981546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Objecto">
    <p:spTree>
      <p:nvGrpSpPr>
        <p:cNvPr id="1" name=""/>
        <p:cNvGrpSpPr/>
        <p:nvPr/>
      </p:nvGrpSpPr>
      <p:grpSpPr>
        <a:xfrm>
          <a:off x="0" y="0"/>
          <a:ext cx="0" cy="0"/>
          <a:chOff x="0" y="0"/>
          <a:chExt cx="0" cy="0"/>
        </a:xfrm>
      </p:grpSpPr>
      <p:sp>
        <p:nvSpPr>
          <p:cNvPr id="110" name="Body Level One…"/>
          <p:cNvSpPr>
            <a:spLocks noGrp="1"/>
          </p:cNvSpPr>
          <p:nvPr>
            <p:ph type="body" idx="1"/>
          </p:nvPr>
        </p:nvSpPr>
        <p:spPr>
          <a:xfrm>
            <a:off x="0" y="-14288"/>
            <a:ext cx="9140825" cy="6162677"/>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1"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355550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Esquema Personalizado">
    <p:spTree>
      <p:nvGrpSpPr>
        <p:cNvPr id="1" name=""/>
        <p:cNvGrpSpPr/>
        <p:nvPr/>
      </p:nvGrpSpPr>
      <p:grpSpPr>
        <a:xfrm>
          <a:off x="0" y="0"/>
          <a:ext cx="0" cy="0"/>
          <a:chOff x="0" y="0"/>
          <a:chExt cx="0" cy="0"/>
        </a:xfrm>
      </p:grpSpPr>
      <p:sp>
        <p:nvSpPr>
          <p:cNvPr id="118" name="Title Text"/>
          <p:cNvSpPr>
            <a:spLocks noGrp="1"/>
          </p:cNvSpPr>
          <p:nvPr>
            <p:ph type="title"/>
          </p:nvPr>
        </p:nvSpPr>
        <p:spPr>
          <a:xfrm>
            <a:off x="0" y="-14288"/>
            <a:ext cx="9140825" cy="1552576"/>
          </a:xfrm>
          <a:prstGeom prst="rect">
            <a:avLst/>
          </a:prstGeom>
        </p:spPr>
        <p:txBody>
          <a:bodyPr>
            <a:normAutofit/>
          </a:bodyPr>
          <a:lstStyle/>
          <a:p>
            <a:r>
              <a:t>Title Text</a:t>
            </a:r>
          </a:p>
        </p:txBody>
      </p:sp>
      <p:sp>
        <p:nvSpPr>
          <p:cNvPr id="119"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15792468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84128978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11" name="Title Text"/>
          <p:cNvSpPr>
            <a:spLocks noGrp="1"/>
          </p:cNvSpPr>
          <p:nvPr>
            <p:ph type="title"/>
          </p:nvPr>
        </p:nvSpPr>
        <p:spPr>
          <a:xfrm>
            <a:off x="685800" y="2130425"/>
            <a:ext cx="7772400" cy="1470025"/>
          </a:xfrm>
          <a:prstGeom prst="rect">
            <a:avLst/>
          </a:prstGeom>
        </p:spPr>
        <p:txBody>
          <a:bodyPr>
            <a:normAutofit/>
          </a:bodyPr>
          <a:lstStyle/>
          <a:p>
            <a:r>
              <a:t>Title Text</a:t>
            </a:r>
          </a:p>
        </p:txBody>
      </p:sp>
      <p:sp>
        <p:nvSpPr>
          <p:cNvPr id="12" name="Body Level One…"/>
          <p:cNvSpPr>
            <a:spLocks noGrp="1"/>
          </p:cNvSpPr>
          <p:nvPr>
            <p:ph type="body" sz="quarter" idx="1"/>
          </p:nvPr>
        </p:nvSpPr>
        <p:spPr>
          <a:xfrm>
            <a:off x="1371600" y="3886200"/>
            <a:ext cx="6400800" cy="1752600"/>
          </a:xfrm>
          <a:prstGeom prst="rect">
            <a:avLst/>
          </a:prstGeom>
        </p:spPr>
        <p:txBody>
          <a:bodyPr>
            <a:normAutofit/>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81327262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ítulo e objecto">
    <p:spTree>
      <p:nvGrpSpPr>
        <p:cNvPr id="1" name=""/>
        <p:cNvGrpSpPr/>
        <p:nvPr/>
      </p:nvGrpSpPr>
      <p:grpSpPr>
        <a:xfrm>
          <a:off x="0" y="0"/>
          <a:ext cx="0" cy="0"/>
          <a:chOff x="0" y="0"/>
          <a:chExt cx="0" cy="0"/>
        </a:xfrm>
      </p:grpSpPr>
      <p:sp>
        <p:nvSpPr>
          <p:cNvPr id="20" name="Title Text"/>
          <p:cNvSpPr>
            <a:spLocks noGrp="1"/>
          </p:cNvSpPr>
          <p:nvPr>
            <p:ph type="title"/>
          </p:nvPr>
        </p:nvSpPr>
        <p:spPr>
          <a:xfrm>
            <a:off x="0" y="-14288"/>
            <a:ext cx="9140825" cy="1552576"/>
          </a:xfrm>
          <a:prstGeom prst="rect">
            <a:avLst/>
          </a:prstGeom>
        </p:spPr>
        <p:txBody>
          <a:bodyPr>
            <a:normAutofit/>
          </a:bodyPr>
          <a:lstStyle/>
          <a:p>
            <a:r>
              <a:t>Title Text</a:t>
            </a:r>
          </a:p>
        </p:txBody>
      </p:sp>
      <p:sp>
        <p:nvSpPr>
          <p:cNvPr id="21" name="Body Level One…"/>
          <p:cNvSpPr>
            <a:spLocks noGrp="1"/>
          </p:cNvSpPr>
          <p:nvPr>
            <p:ph type="body" idx="1"/>
          </p:nvPr>
        </p:nvSpPr>
        <p:spPr>
          <a:xfrm>
            <a:off x="685800" y="1628775"/>
            <a:ext cx="7769225" cy="45196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44996373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abeçalho da Secção">
    <p:spTree>
      <p:nvGrpSpPr>
        <p:cNvPr id="1" name=""/>
        <p:cNvGrpSpPr/>
        <p:nvPr/>
      </p:nvGrpSpPr>
      <p:grpSpPr>
        <a:xfrm>
          <a:off x="0" y="0"/>
          <a:ext cx="0" cy="0"/>
          <a:chOff x="0" y="0"/>
          <a:chExt cx="0" cy="0"/>
        </a:xfrm>
      </p:grpSpPr>
      <p:sp>
        <p:nvSpPr>
          <p:cNvPr id="29" name="Title Text"/>
          <p:cNvSpPr>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30" name="Body Level One…"/>
          <p:cNvSpPr>
            <a:spLocks noGrp="1"/>
          </p:cNvSpPr>
          <p:nvPr>
            <p:ph type="body" sz="quarter" idx="1"/>
          </p:nvPr>
        </p:nvSpPr>
        <p:spPr>
          <a:xfrm>
            <a:off x="722312" y="2906713"/>
            <a:ext cx="7772401" cy="1500188"/>
          </a:xfrm>
          <a:prstGeom prst="rect">
            <a:avLst/>
          </a:prstGeom>
        </p:spPr>
        <p:txBody>
          <a:bodyPr anchor="b">
            <a:normAutofit/>
          </a:bodyPr>
          <a:lstStyle>
            <a:lvl1pPr marL="0" indent="0">
              <a:buClrTx/>
              <a:buSzTx/>
              <a:buFontTx/>
              <a:buNone/>
              <a:defRPr sz="2000"/>
            </a:lvl1pPr>
            <a:lvl2pPr marL="0" indent="457200">
              <a:buClrTx/>
              <a:buSzTx/>
              <a:buFontTx/>
              <a:buNone/>
              <a:defRPr sz="2000"/>
            </a:lvl2pPr>
            <a:lvl3pPr marL="0" indent="914400">
              <a:buClrTx/>
              <a:buSzTx/>
              <a:buFontTx/>
              <a:buNone/>
              <a:defRPr sz="2000"/>
            </a:lvl3pPr>
            <a:lvl4pPr marL="0" indent="1371600">
              <a:buClrTx/>
              <a:buSzTx/>
              <a:buFontTx/>
              <a:buNone/>
              <a:defRPr sz="2000"/>
            </a:lvl4pPr>
            <a:lvl5pPr marL="0" indent="1828800">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3768193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nteúdo Duplo">
    <p:spTree>
      <p:nvGrpSpPr>
        <p:cNvPr id="1" name=""/>
        <p:cNvGrpSpPr/>
        <p:nvPr/>
      </p:nvGrpSpPr>
      <p:grpSpPr>
        <a:xfrm>
          <a:off x="0" y="0"/>
          <a:ext cx="0" cy="0"/>
          <a:chOff x="0" y="0"/>
          <a:chExt cx="0" cy="0"/>
        </a:xfrm>
      </p:grpSpPr>
      <p:sp>
        <p:nvSpPr>
          <p:cNvPr id="38" name="Title Text"/>
          <p:cNvSpPr>
            <a:spLocks noGrp="1"/>
          </p:cNvSpPr>
          <p:nvPr>
            <p:ph type="title"/>
          </p:nvPr>
        </p:nvSpPr>
        <p:spPr>
          <a:xfrm>
            <a:off x="0" y="-14288"/>
            <a:ext cx="9140825" cy="1552576"/>
          </a:xfrm>
          <a:prstGeom prst="rect">
            <a:avLst/>
          </a:prstGeom>
        </p:spPr>
        <p:txBody>
          <a:bodyPr>
            <a:normAutofit/>
          </a:bodyPr>
          <a:lstStyle/>
          <a:p>
            <a:r>
              <a:t>Title Text</a:t>
            </a:r>
          </a:p>
        </p:txBody>
      </p:sp>
      <p:sp>
        <p:nvSpPr>
          <p:cNvPr id="39" name="Body Level One…"/>
          <p:cNvSpPr>
            <a:spLocks noGrp="1"/>
          </p:cNvSpPr>
          <p:nvPr>
            <p:ph type="body" sz="half" idx="1"/>
          </p:nvPr>
        </p:nvSpPr>
        <p:spPr>
          <a:xfrm>
            <a:off x="685800" y="1628775"/>
            <a:ext cx="3808413" cy="4519613"/>
          </a:xfrm>
          <a:prstGeom prst="rect">
            <a:avLst/>
          </a:prstGeom>
        </p:spPr>
        <p:txBody>
          <a:bodyPr>
            <a:normAutofit/>
          </a:bodyPr>
          <a:lstStyle>
            <a:lvl1pPr>
              <a:defRPr sz="2800"/>
            </a:lvl1pPr>
            <a:lvl2pPr marL="786870" indent="-329670">
              <a:defRPr sz="2800"/>
            </a:lvl2pPr>
            <a:lvl3pPr marL="1234439" indent="-320039">
              <a:defRPr sz="2800"/>
            </a:lvl3pPr>
            <a:lvl4pPr marL="1727200" indent="-355600">
              <a:defRPr sz="2800"/>
            </a:lvl4pPr>
            <a:lvl5pPr marL="2184400" indent="-355600">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99372661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mparação">
    <p:spTree>
      <p:nvGrpSpPr>
        <p:cNvPr id="1" name=""/>
        <p:cNvGrpSpPr/>
        <p:nvPr/>
      </p:nvGrpSpPr>
      <p:grpSpPr>
        <a:xfrm>
          <a:off x="0" y="0"/>
          <a:ext cx="0" cy="0"/>
          <a:chOff x="0" y="0"/>
          <a:chExt cx="0" cy="0"/>
        </a:xfrm>
      </p:grpSpPr>
      <p:sp>
        <p:nvSpPr>
          <p:cNvPr id="47" name="Title Text"/>
          <p:cNvSpPr>
            <a:spLocks noGrp="1"/>
          </p:cNvSpPr>
          <p:nvPr>
            <p:ph type="title"/>
          </p:nvPr>
        </p:nvSpPr>
        <p:spPr>
          <a:xfrm>
            <a:off x="457200" y="274638"/>
            <a:ext cx="8229600" cy="1143001"/>
          </a:xfrm>
          <a:prstGeom prst="rect">
            <a:avLst/>
          </a:prstGeom>
        </p:spPr>
        <p:txBody>
          <a:bodyPr>
            <a:normAutofit/>
          </a:bodyPr>
          <a:lstStyle/>
          <a:p>
            <a:r>
              <a:t>Title Text</a:t>
            </a:r>
          </a:p>
        </p:txBody>
      </p:sp>
      <p:sp>
        <p:nvSpPr>
          <p:cNvPr id="48" name="Body Level One…"/>
          <p:cNvSpPr>
            <a:spLocks noGrp="1"/>
          </p:cNvSpPr>
          <p:nvPr>
            <p:ph type="body" sz="quarter" idx="1"/>
          </p:nvPr>
        </p:nvSpPr>
        <p:spPr>
          <a:xfrm>
            <a:off x="457200" y="1535112"/>
            <a:ext cx="4040188" cy="639763"/>
          </a:xfrm>
          <a:prstGeom prst="rect">
            <a:avLst/>
          </a:prstGeom>
        </p:spPr>
        <p:txBody>
          <a:bodyPr anchor="b">
            <a:normAutofit/>
          </a:bodyPr>
          <a:lstStyle>
            <a:lvl1pPr marL="0" indent="0">
              <a:buClrTx/>
              <a:buSzTx/>
              <a:buFontTx/>
              <a:buNone/>
              <a:defRPr sz="2400" b="1"/>
            </a:lvl1pPr>
            <a:lvl2pPr marL="0" indent="457200">
              <a:buClrTx/>
              <a:buSzTx/>
              <a:buFontTx/>
              <a:buNone/>
              <a:defRPr sz="2400" b="1"/>
            </a:lvl2pPr>
            <a:lvl3pPr marL="0" indent="914400">
              <a:buClrTx/>
              <a:buSzTx/>
              <a:buFontTx/>
              <a:buNone/>
              <a:defRPr sz="2400" b="1"/>
            </a:lvl3pPr>
            <a:lvl4pPr marL="0" indent="1371600">
              <a:buClrTx/>
              <a:buSzTx/>
              <a:buFontTx/>
              <a:buNone/>
              <a:defRPr sz="2400" b="1"/>
            </a:lvl4pPr>
            <a:lvl5pPr marL="0" indent="182880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Marcador de Posição do Texto 4"/>
          <p:cNvSpPr>
            <a:spLocks noGrp="1"/>
          </p:cNvSpPr>
          <p:nvPr>
            <p:ph type="body" sz="quarter" idx="13"/>
          </p:nvPr>
        </p:nvSpPr>
        <p:spPr>
          <a:xfrm>
            <a:off x="4645025" y="1535112"/>
            <a:ext cx="4041775" cy="639763"/>
          </a:xfrm>
          <a:prstGeom prst="rect">
            <a:avLst/>
          </a:prstGeom>
        </p:spPr>
        <p:txBody>
          <a:bodyPr anchor="b">
            <a:normAutofit/>
          </a:bodyPr>
          <a:lstStyle/>
          <a:p>
            <a:pPr marL="0" indent="0">
              <a:buClrTx/>
              <a:buSzTx/>
              <a:buFontTx/>
              <a:buNone/>
              <a:defRPr sz="2400" b="1"/>
            </a:pPr>
            <a:endParaRPr/>
          </a:p>
        </p:txBody>
      </p:sp>
      <p:sp>
        <p:nvSpPr>
          <p:cNvPr id="50"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47679839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ó título">
    <p:spTree>
      <p:nvGrpSpPr>
        <p:cNvPr id="1" name=""/>
        <p:cNvGrpSpPr/>
        <p:nvPr/>
      </p:nvGrpSpPr>
      <p:grpSpPr>
        <a:xfrm>
          <a:off x="0" y="0"/>
          <a:ext cx="0" cy="0"/>
          <a:chOff x="0" y="0"/>
          <a:chExt cx="0" cy="0"/>
        </a:xfrm>
      </p:grpSpPr>
      <p:sp>
        <p:nvSpPr>
          <p:cNvPr id="57" name="Title Text"/>
          <p:cNvSpPr>
            <a:spLocks noGrp="1"/>
          </p:cNvSpPr>
          <p:nvPr>
            <p:ph type="title"/>
          </p:nvPr>
        </p:nvSpPr>
        <p:spPr>
          <a:xfrm>
            <a:off x="0" y="-14288"/>
            <a:ext cx="9140825" cy="1552576"/>
          </a:xfrm>
          <a:prstGeom prst="rect">
            <a:avLst/>
          </a:prstGeom>
        </p:spPr>
        <p:txBody>
          <a:bodyPr>
            <a:normAutofit/>
          </a:bodyPr>
          <a:lstStyle/>
          <a:p>
            <a:r>
              <a:t>Title Text</a:t>
            </a:r>
          </a:p>
        </p:txBody>
      </p:sp>
      <p:sp>
        <p:nvSpPr>
          <p:cNvPr id="58"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4272055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a:t>Clique para editar os estilos</a:t>
            </a:r>
          </a:p>
        </p:txBody>
      </p:sp>
      <p:sp>
        <p:nvSpPr>
          <p:cNvPr id="4" name="Rectangle 4"/>
          <p:cNvSpPr>
            <a:spLocks noGrp="1" noChangeArrowheads="1"/>
          </p:cNvSpPr>
          <p:nvPr>
            <p:ph type="sldNum" idx="10"/>
          </p:nvPr>
        </p:nvSpPr>
        <p:spPr>
          <a:ln/>
        </p:spPr>
        <p:txBody>
          <a:bodyPr/>
          <a:lstStyle>
            <a:lvl1pPr>
              <a:defRPr/>
            </a:lvl1pPr>
          </a:lstStyle>
          <a:p>
            <a:pPr>
              <a:defRPr/>
            </a:pPr>
            <a:fld id="{B1BF884A-3CF7-4F2F-AE54-AEC5A5926661}" type="slidenum">
              <a:rPr lang="en-GB"/>
              <a:pPr>
                <a:defRPr/>
              </a:pPr>
              <a:t>‹nº›</a:t>
            </a:fld>
            <a:endParaRPr lang="en-GB"/>
          </a:p>
        </p:txBody>
      </p:sp>
      <p:sp>
        <p:nvSpPr>
          <p:cNvPr id="5"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660593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65"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857899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onteúdo com Legenda">
    <p:spTree>
      <p:nvGrpSpPr>
        <p:cNvPr id="1" name=""/>
        <p:cNvGrpSpPr/>
        <p:nvPr/>
      </p:nvGrpSpPr>
      <p:grpSpPr>
        <a:xfrm>
          <a:off x="0" y="0"/>
          <a:ext cx="0" cy="0"/>
          <a:chOff x="0" y="0"/>
          <a:chExt cx="0" cy="0"/>
        </a:xfrm>
      </p:grpSpPr>
      <p:sp>
        <p:nvSpPr>
          <p:cNvPr id="72" name="Title Text"/>
          <p:cNvSpPr>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73" name="Body Level One…"/>
          <p:cNvSpPr>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Marcador de Posição do Texto 3"/>
          <p:cNvSpPr>
            <a:spLocks noGrp="1"/>
          </p:cNvSpPr>
          <p:nvPr>
            <p:ph type="body" sz="half" idx="13"/>
          </p:nvPr>
        </p:nvSpPr>
        <p:spPr>
          <a:xfrm>
            <a:off x="457199" y="1435100"/>
            <a:ext cx="3008315" cy="4691063"/>
          </a:xfrm>
          <a:prstGeom prst="rect">
            <a:avLst/>
          </a:prstGeom>
        </p:spPr>
        <p:txBody>
          <a:bodyPr>
            <a:normAutofit/>
          </a:bodyPr>
          <a:lstStyle/>
          <a:p>
            <a:pPr marL="0" indent="0">
              <a:buClrTx/>
              <a:buSzTx/>
              <a:buFontTx/>
              <a:buNone/>
              <a:defRPr sz="1400"/>
            </a:pPr>
            <a:endParaRPr/>
          </a:p>
        </p:txBody>
      </p:sp>
      <p:sp>
        <p:nvSpPr>
          <p:cNvPr id="75"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9435436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Imagem com Legenda">
    <p:spTree>
      <p:nvGrpSpPr>
        <p:cNvPr id="1" name=""/>
        <p:cNvGrpSpPr/>
        <p:nvPr/>
      </p:nvGrpSpPr>
      <p:grpSpPr>
        <a:xfrm>
          <a:off x="0" y="0"/>
          <a:ext cx="0" cy="0"/>
          <a:chOff x="0" y="0"/>
          <a:chExt cx="0" cy="0"/>
        </a:xfrm>
      </p:grpSpPr>
      <p:sp>
        <p:nvSpPr>
          <p:cNvPr id="82" name="Title Text"/>
          <p:cNvSpPr>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83" name="Marcador de Posição da Imagem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84" name="Body Level One…"/>
          <p:cNvSpPr>
            <a:spLocks noGrp="1"/>
          </p:cNvSpPr>
          <p:nvPr>
            <p:ph type="body" sz="quarter" idx="1"/>
          </p:nvPr>
        </p:nvSpPr>
        <p:spPr>
          <a:xfrm>
            <a:off x="1792288" y="5367337"/>
            <a:ext cx="5486401" cy="804863"/>
          </a:xfrm>
          <a:prstGeom prst="rect">
            <a:avLst/>
          </a:prstGeom>
        </p:spPr>
        <p:txBody>
          <a:bodyPr>
            <a:normAutofit/>
          </a:bodyPr>
          <a:lstStyle>
            <a:lvl1pPr marL="0" indent="0">
              <a:buClrTx/>
              <a:buSzTx/>
              <a:buFontTx/>
              <a:buNone/>
              <a:defRPr sz="1400"/>
            </a:lvl1pPr>
            <a:lvl2pPr marL="0" indent="457200">
              <a:buClrTx/>
              <a:buSzTx/>
              <a:buFontTx/>
              <a:buNone/>
              <a:defRPr sz="1400"/>
            </a:lvl2pPr>
            <a:lvl3pPr marL="0" indent="914400">
              <a:buClrTx/>
              <a:buSzTx/>
              <a:buFontTx/>
              <a:buNone/>
              <a:defRPr sz="1400"/>
            </a:lvl3pPr>
            <a:lvl4pPr marL="0" indent="1371600">
              <a:buClrTx/>
              <a:buSzTx/>
              <a:buFontTx/>
              <a:buNone/>
              <a:defRPr sz="1400"/>
            </a:lvl4pPr>
            <a:lvl5pPr marL="0" indent="1828800">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9840835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ítulo e texto vertical">
    <p:spTree>
      <p:nvGrpSpPr>
        <p:cNvPr id="1" name=""/>
        <p:cNvGrpSpPr/>
        <p:nvPr/>
      </p:nvGrpSpPr>
      <p:grpSpPr>
        <a:xfrm>
          <a:off x="0" y="0"/>
          <a:ext cx="0" cy="0"/>
          <a:chOff x="0" y="0"/>
          <a:chExt cx="0" cy="0"/>
        </a:xfrm>
      </p:grpSpPr>
      <p:sp>
        <p:nvSpPr>
          <p:cNvPr id="92" name="Title Text"/>
          <p:cNvSpPr>
            <a:spLocks noGrp="1"/>
          </p:cNvSpPr>
          <p:nvPr>
            <p:ph type="title"/>
          </p:nvPr>
        </p:nvSpPr>
        <p:spPr>
          <a:xfrm>
            <a:off x="0" y="-14288"/>
            <a:ext cx="9140825" cy="1552576"/>
          </a:xfrm>
          <a:prstGeom prst="rect">
            <a:avLst/>
          </a:prstGeom>
        </p:spPr>
        <p:txBody>
          <a:bodyPr>
            <a:normAutofit/>
          </a:bodyPr>
          <a:lstStyle/>
          <a:p>
            <a:r>
              <a:t>Title Text</a:t>
            </a:r>
          </a:p>
        </p:txBody>
      </p:sp>
      <p:sp>
        <p:nvSpPr>
          <p:cNvPr id="93" name="Body Level One…"/>
          <p:cNvSpPr>
            <a:spLocks noGrp="1"/>
          </p:cNvSpPr>
          <p:nvPr>
            <p:ph type="body" idx="1"/>
          </p:nvPr>
        </p:nvSpPr>
        <p:spPr>
          <a:xfrm>
            <a:off x="685800" y="1628775"/>
            <a:ext cx="7769225" cy="45196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93557732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ítulo vertical e texto">
    <p:spTree>
      <p:nvGrpSpPr>
        <p:cNvPr id="1" name=""/>
        <p:cNvGrpSpPr/>
        <p:nvPr/>
      </p:nvGrpSpPr>
      <p:grpSpPr>
        <a:xfrm>
          <a:off x="0" y="0"/>
          <a:ext cx="0" cy="0"/>
          <a:chOff x="0" y="0"/>
          <a:chExt cx="0" cy="0"/>
        </a:xfrm>
      </p:grpSpPr>
      <p:sp>
        <p:nvSpPr>
          <p:cNvPr id="101" name="Title Text"/>
          <p:cNvSpPr>
            <a:spLocks noGrp="1"/>
          </p:cNvSpPr>
          <p:nvPr>
            <p:ph type="title"/>
          </p:nvPr>
        </p:nvSpPr>
        <p:spPr>
          <a:xfrm>
            <a:off x="6856413" y="-14288"/>
            <a:ext cx="2284413" cy="6162677"/>
          </a:xfrm>
          <a:prstGeom prst="rect">
            <a:avLst/>
          </a:prstGeom>
        </p:spPr>
        <p:txBody>
          <a:bodyPr>
            <a:normAutofit/>
          </a:bodyPr>
          <a:lstStyle/>
          <a:p>
            <a:r>
              <a:t>Title Text</a:t>
            </a:r>
          </a:p>
        </p:txBody>
      </p:sp>
      <p:sp>
        <p:nvSpPr>
          <p:cNvPr id="102" name="Body Level One…"/>
          <p:cNvSpPr>
            <a:spLocks noGrp="1"/>
          </p:cNvSpPr>
          <p:nvPr>
            <p:ph type="body" idx="1"/>
          </p:nvPr>
        </p:nvSpPr>
        <p:spPr>
          <a:xfrm>
            <a:off x="0" y="-14288"/>
            <a:ext cx="6704014" cy="6162677"/>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6351883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Objecto">
    <p:spTree>
      <p:nvGrpSpPr>
        <p:cNvPr id="1" name=""/>
        <p:cNvGrpSpPr/>
        <p:nvPr/>
      </p:nvGrpSpPr>
      <p:grpSpPr>
        <a:xfrm>
          <a:off x="0" y="0"/>
          <a:ext cx="0" cy="0"/>
          <a:chOff x="0" y="0"/>
          <a:chExt cx="0" cy="0"/>
        </a:xfrm>
      </p:grpSpPr>
      <p:sp>
        <p:nvSpPr>
          <p:cNvPr id="110" name="Body Level One…"/>
          <p:cNvSpPr>
            <a:spLocks noGrp="1"/>
          </p:cNvSpPr>
          <p:nvPr>
            <p:ph type="body" idx="1"/>
          </p:nvPr>
        </p:nvSpPr>
        <p:spPr>
          <a:xfrm>
            <a:off x="0" y="-14288"/>
            <a:ext cx="9140825" cy="6162677"/>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1"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91529890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Esquema Personalizado">
    <p:spTree>
      <p:nvGrpSpPr>
        <p:cNvPr id="1" name=""/>
        <p:cNvGrpSpPr/>
        <p:nvPr/>
      </p:nvGrpSpPr>
      <p:grpSpPr>
        <a:xfrm>
          <a:off x="0" y="0"/>
          <a:ext cx="0" cy="0"/>
          <a:chOff x="0" y="0"/>
          <a:chExt cx="0" cy="0"/>
        </a:xfrm>
      </p:grpSpPr>
      <p:sp>
        <p:nvSpPr>
          <p:cNvPr id="118" name="Title Text"/>
          <p:cNvSpPr>
            <a:spLocks noGrp="1"/>
          </p:cNvSpPr>
          <p:nvPr>
            <p:ph type="title"/>
          </p:nvPr>
        </p:nvSpPr>
        <p:spPr>
          <a:xfrm>
            <a:off x="0" y="-14288"/>
            <a:ext cx="9140825" cy="1552576"/>
          </a:xfrm>
          <a:prstGeom prst="rect">
            <a:avLst/>
          </a:prstGeom>
        </p:spPr>
        <p:txBody>
          <a:bodyPr>
            <a:normAutofit/>
          </a:bodyPr>
          <a:lstStyle/>
          <a:p>
            <a:r>
              <a:t>Title Text</a:t>
            </a:r>
          </a:p>
        </p:txBody>
      </p:sp>
      <p:sp>
        <p:nvSpPr>
          <p:cNvPr id="119" name="Slide Number"/>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4790701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26" name="Title Text"/>
          <p:cNvSpPr>
            <a:spLocks noGrp="1"/>
          </p:cNvSpPr>
          <p:nvPr>
            <p:ph type="title"/>
          </p:nvPr>
        </p:nvSpPr>
        <p:spPr>
          <a:xfrm>
            <a:off x="672480" y="256346"/>
            <a:ext cx="7807682" cy="1143482"/>
          </a:xfrm>
          <a:prstGeom prst="rect">
            <a:avLst/>
          </a:prstGeom>
        </p:spPr>
        <p:txBody>
          <a:bodyPr>
            <a:normAutofit/>
          </a:bodyPr>
          <a:lstStyle/>
          <a:p>
            <a:r>
              <a:t>Title Text</a:t>
            </a:r>
          </a:p>
        </p:txBody>
      </p:sp>
      <p:sp>
        <p:nvSpPr>
          <p:cNvPr id="127" name="Slide Number"/>
          <p:cNvSpPr>
            <a:spLocks noGrp="1"/>
          </p:cNvSpPr>
          <p:nvPr>
            <p:ph type="sldNum" sz="quarter" idx="2"/>
          </p:nvPr>
        </p:nvSpPr>
        <p:spPr>
          <a:xfrm>
            <a:off x="4419600" y="5988050"/>
            <a:ext cx="2133600" cy="368301"/>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5359620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685800" y="1628775"/>
            <a:ext cx="3808413"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6613" y="1628775"/>
            <a:ext cx="3808412"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Rectangle 4"/>
          <p:cNvSpPr>
            <a:spLocks noGrp="1" noChangeArrowheads="1"/>
          </p:cNvSpPr>
          <p:nvPr>
            <p:ph type="sldNum" idx="10"/>
          </p:nvPr>
        </p:nvSpPr>
        <p:spPr>
          <a:ln/>
        </p:spPr>
        <p:txBody>
          <a:bodyPr/>
          <a:lstStyle>
            <a:lvl1pPr>
              <a:defRPr/>
            </a:lvl1pPr>
          </a:lstStyle>
          <a:p>
            <a:pPr>
              <a:defRPr/>
            </a:pPr>
            <a:fld id="{AB46DECE-E0F6-435E-977B-B3979C557B31}" type="slidenum">
              <a:rPr lang="en-GB"/>
              <a:pPr>
                <a:defRPr/>
              </a:pPr>
              <a:t>‹nº›</a:t>
            </a:fld>
            <a:endParaRPr lang="en-GB"/>
          </a:p>
        </p:txBody>
      </p:sp>
      <p:sp>
        <p:nvSpPr>
          <p:cNvPr id="6"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106704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Rectangle 4"/>
          <p:cNvSpPr>
            <a:spLocks noGrp="1" noChangeArrowheads="1"/>
          </p:cNvSpPr>
          <p:nvPr>
            <p:ph type="sldNum" idx="10"/>
          </p:nvPr>
        </p:nvSpPr>
        <p:spPr>
          <a:ln/>
        </p:spPr>
        <p:txBody>
          <a:bodyPr/>
          <a:lstStyle>
            <a:lvl1pPr>
              <a:defRPr/>
            </a:lvl1pPr>
          </a:lstStyle>
          <a:p>
            <a:pPr>
              <a:defRPr/>
            </a:pPr>
            <a:fld id="{C2D0C1E0-A04A-4846-8BE5-FD77A4ABB7E4}" type="slidenum">
              <a:rPr lang="en-GB"/>
              <a:pPr>
                <a:defRPr/>
              </a:pPr>
              <a:t>‹nº›</a:t>
            </a:fld>
            <a:endParaRPr lang="en-GB"/>
          </a:p>
        </p:txBody>
      </p:sp>
      <p:sp>
        <p:nvSpPr>
          <p:cNvPr id="8"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27428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Rectangle 4"/>
          <p:cNvSpPr>
            <a:spLocks noGrp="1" noChangeArrowheads="1"/>
          </p:cNvSpPr>
          <p:nvPr>
            <p:ph type="sldNum" idx="10"/>
          </p:nvPr>
        </p:nvSpPr>
        <p:spPr>
          <a:ln/>
        </p:spPr>
        <p:txBody>
          <a:bodyPr/>
          <a:lstStyle>
            <a:lvl1pPr>
              <a:defRPr/>
            </a:lvl1pPr>
          </a:lstStyle>
          <a:p>
            <a:pPr>
              <a:defRPr/>
            </a:pPr>
            <a:fld id="{05FEB35C-7EBA-4253-8D29-1AED5740913D}" type="slidenum">
              <a:rPr lang="en-GB"/>
              <a:pPr>
                <a:defRPr/>
              </a:pPr>
              <a:t>‹nº›</a:t>
            </a:fld>
            <a:endParaRPr lang="en-GB"/>
          </a:p>
        </p:txBody>
      </p:sp>
      <p:sp>
        <p:nvSpPr>
          <p:cNvPr id="4"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3513221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6ED935A9-C757-4F40-A105-129110F37A09}" type="slidenum">
              <a:rPr lang="en-GB"/>
              <a:pPr>
                <a:defRPr/>
              </a:pPr>
              <a:t>‹nº›</a:t>
            </a:fld>
            <a:endParaRPr lang="en-GB"/>
          </a:p>
        </p:txBody>
      </p:sp>
      <p:sp>
        <p:nvSpPr>
          <p:cNvPr id="3"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328342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Rectangle 4"/>
          <p:cNvSpPr>
            <a:spLocks noGrp="1" noChangeArrowheads="1"/>
          </p:cNvSpPr>
          <p:nvPr>
            <p:ph type="sldNum" idx="10"/>
          </p:nvPr>
        </p:nvSpPr>
        <p:spPr>
          <a:ln/>
        </p:spPr>
        <p:txBody>
          <a:bodyPr/>
          <a:lstStyle>
            <a:lvl1pPr>
              <a:defRPr/>
            </a:lvl1pPr>
          </a:lstStyle>
          <a:p>
            <a:pPr>
              <a:defRPr/>
            </a:pPr>
            <a:fld id="{E2550623-75FC-4F9D-B6A4-E1141B8109BE}" type="slidenum">
              <a:rPr lang="en-GB"/>
              <a:pPr>
                <a:defRPr/>
              </a:pPr>
              <a:t>‹nº›</a:t>
            </a:fld>
            <a:endParaRPr lang="en-GB"/>
          </a:p>
        </p:txBody>
      </p:sp>
      <p:sp>
        <p:nvSpPr>
          <p:cNvPr id="6"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430774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Rectangle 4"/>
          <p:cNvSpPr>
            <a:spLocks noGrp="1" noChangeArrowheads="1"/>
          </p:cNvSpPr>
          <p:nvPr>
            <p:ph type="sldNum" idx="10"/>
          </p:nvPr>
        </p:nvSpPr>
        <p:spPr>
          <a:ln/>
        </p:spPr>
        <p:txBody>
          <a:bodyPr/>
          <a:lstStyle>
            <a:lvl1pPr>
              <a:defRPr/>
            </a:lvl1pPr>
          </a:lstStyle>
          <a:p>
            <a:pPr>
              <a:defRPr/>
            </a:pPr>
            <a:fld id="{261BD264-3C66-4A51-BD9D-A9F6E43ABE4E}" type="slidenum">
              <a:rPr lang="en-GB"/>
              <a:pPr>
                <a:defRPr/>
              </a:pPr>
              <a:t>‹nº›</a:t>
            </a:fld>
            <a:endParaRPr lang="en-GB"/>
          </a:p>
        </p:txBody>
      </p:sp>
      <p:sp>
        <p:nvSpPr>
          <p:cNvPr id="6" name="Rectangle 5"/>
          <p:cNvSpPr>
            <a:spLocks noGrp="1" noChangeArrowheads="1"/>
          </p:cNvSpPr>
          <p:nvPr>
            <p:ph type="ftr" idx="11"/>
          </p:nvPr>
        </p:nvSpPr>
        <p:spPr>
          <a:ln/>
        </p:spPr>
        <p:txBody>
          <a:bodyPr/>
          <a:lstStyle>
            <a:lvl1pPr>
              <a:defRPr/>
            </a:lvl1pPr>
          </a:lstStyle>
          <a:p>
            <a:pPr>
              <a:defRPr/>
            </a:pPr>
            <a:r>
              <a:rPr lang="en-GB"/>
              <a:t>Veli Losinji '08 - Paolo PaniLIGO-G080249-00-Z</a:t>
            </a:r>
          </a:p>
        </p:txBody>
      </p:sp>
    </p:spTree>
    <p:extLst>
      <p:ext uri="{BB962C8B-B14F-4D97-AF65-F5344CB8AC3E}">
        <p14:creationId xmlns:p14="http://schemas.microsoft.com/office/powerpoint/2010/main" val="22687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0" y="-14288"/>
            <a:ext cx="9140825" cy="1552576"/>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Faça clique para editar o formato do texto do título</a:t>
            </a:r>
          </a:p>
        </p:txBody>
      </p:sp>
      <p:sp>
        <p:nvSpPr>
          <p:cNvPr id="1027" name="Rectangle 2"/>
          <p:cNvSpPr>
            <a:spLocks noGrp="1" noChangeArrowheads="1"/>
          </p:cNvSpPr>
          <p:nvPr>
            <p:ph type="body" idx="1"/>
          </p:nvPr>
        </p:nvSpPr>
        <p:spPr bwMode="auto">
          <a:xfrm>
            <a:off x="685800" y="1628775"/>
            <a:ext cx="7769225" cy="4519613"/>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Faça clique para editar o formato do texto do destaque</a:t>
            </a:r>
          </a:p>
          <a:p>
            <a:pPr lvl="1"/>
            <a:r>
              <a:rPr lang="en-GB"/>
              <a:t>Segundo nível de destaque</a:t>
            </a:r>
          </a:p>
          <a:p>
            <a:pPr lvl="2"/>
            <a:r>
              <a:rPr lang="en-GB"/>
              <a:t>Terceiro nível de destaque</a:t>
            </a:r>
          </a:p>
          <a:p>
            <a:pPr lvl="3"/>
            <a:r>
              <a:rPr lang="en-GB"/>
              <a:t>Quarto nível de destaque</a:t>
            </a:r>
          </a:p>
          <a:p>
            <a:pPr lvl="4"/>
            <a:r>
              <a:rPr lang="en-GB"/>
              <a:t>Quinto nível de destaque</a:t>
            </a:r>
          </a:p>
          <a:p>
            <a:pPr lvl="4"/>
            <a:r>
              <a:rPr lang="en-GB"/>
              <a:t>Sexto nível de destaque</a:t>
            </a:r>
          </a:p>
          <a:p>
            <a:pPr lvl="4"/>
            <a:r>
              <a:rPr lang="en-GB"/>
              <a:t>Sétimo nível de destaque</a:t>
            </a:r>
          </a:p>
          <a:p>
            <a:pPr lvl="4"/>
            <a:r>
              <a:rPr lang="en-GB"/>
              <a:t>Oitavo nível de destaque</a:t>
            </a:r>
          </a:p>
          <a:p>
            <a:pPr lvl="4"/>
            <a:r>
              <a:rPr lang="en-GB"/>
              <a:t>Nono nível de destaque</a:t>
            </a:r>
          </a:p>
        </p:txBody>
      </p:sp>
      <p:sp>
        <p:nvSpPr>
          <p:cNvPr id="1028" name="Text Box 3"/>
          <p:cNvSpPr txBox="1">
            <a:spLocks noChangeArrowheads="1"/>
          </p:cNvSpPr>
          <p:nvPr/>
        </p:nvSpPr>
        <p:spPr bwMode="auto">
          <a:xfrm>
            <a:off x="0" y="6397625"/>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600">
                <a:solidFill>
                  <a:schemeClr val="bg1"/>
                </a:solidFill>
                <a:latin typeface="Georgia" pitchFamily="18" charset="0"/>
                <a:ea typeface="MS Gothic" pitchFamily="49" charset="-128"/>
              </a:defRPr>
            </a:lvl1pPr>
            <a:lvl2pPr marL="742950" indent="-285750" eaLnBrk="0" hangingPunct="0">
              <a:defRPr sz="1600">
                <a:solidFill>
                  <a:schemeClr val="bg1"/>
                </a:solidFill>
                <a:latin typeface="Georgia" pitchFamily="18" charset="0"/>
                <a:ea typeface="MS Gothic" pitchFamily="49" charset="-128"/>
              </a:defRPr>
            </a:lvl2pPr>
            <a:lvl3pPr marL="1143000" indent="-228600" eaLnBrk="0" hangingPunct="0">
              <a:defRPr sz="1600">
                <a:solidFill>
                  <a:schemeClr val="bg1"/>
                </a:solidFill>
                <a:latin typeface="Georgia" pitchFamily="18" charset="0"/>
                <a:ea typeface="MS Gothic" pitchFamily="49" charset="-128"/>
              </a:defRPr>
            </a:lvl3pPr>
            <a:lvl4pPr marL="1600200" indent="-228600" eaLnBrk="0" hangingPunct="0">
              <a:defRPr sz="1600">
                <a:solidFill>
                  <a:schemeClr val="bg1"/>
                </a:solidFill>
                <a:latin typeface="Georgia" pitchFamily="18" charset="0"/>
                <a:ea typeface="MS Gothic" pitchFamily="49" charset="-128"/>
              </a:defRPr>
            </a:lvl4pPr>
            <a:lvl5pPr marL="2057400" indent="-228600" eaLnBrk="0" hangingPunct="0">
              <a:defRPr sz="1600">
                <a:solidFill>
                  <a:schemeClr val="bg1"/>
                </a:solidFill>
                <a:latin typeface="Georgia" pitchFamily="18" charset="0"/>
                <a:ea typeface="MS Gothic" pitchFamily="49" charset="-128"/>
              </a:defRPr>
            </a:lvl5pPr>
            <a:lvl6pPr marL="2514600" indent="-228600" defTabSz="449263" eaLnBrk="0" fontAlgn="base" hangingPunct="0">
              <a:spcBef>
                <a:spcPts val="1000"/>
              </a:spcBef>
              <a:spcAft>
                <a:spcPct val="0"/>
              </a:spcAft>
              <a:buClr>
                <a:srgbClr val="FFFFFF"/>
              </a:buClr>
              <a:buSzPct val="100000"/>
              <a:buFont typeface="Arial" charset="0"/>
              <a:defRPr sz="1600">
                <a:solidFill>
                  <a:schemeClr val="bg1"/>
                </a:solidFill>
                <a:latin typeface="Georgia" pitchFamily="18" charset="0"/>
                <a:ea typeface="MS Gothic" pitchFamily="49" charset="-128"/>
              </a:defRPr>
            </a:lvl6pPr>
            <a:lvl7pPr marL="2971800" indent="-228600" defTabSz="449263" eaLnBrk="0" fontAlgn="base" hangingPunct="0">
              <a:spcBef>
                <a:spcPts val="1000"/>
              </a:spcBef>
              <a:spcAft>
                <a:spcPct val="0"/>
              </a:spcAft>
              <a:buClr>
                <a:srgbClr val="FFFFFF"/>
              </a:buClr>
              <a:buSzPct val="100000"/>
              <a:buFont typeface="Arial" charset="0"/>
              <a:defRPr sz="1600">
                <a:solidFill>
                  <a:schemeClr val="bg1"/>
                </a:solidFill>
                <a:latin typeface="Georgia" pitchFamily="18" charset="0"/>
                <a:ea typeface="MS Gothic" pitchFamily="49" charset="-128"/>
              </a:defRPr>
            </a:lvl7pPr>
            <a:lvl8pPr marL="3429000" indent="-228600" defTabSz="449263" eaLnBrk="0" fontAlgn="base" hangingPunct="0">
              <a:spcBef>
                <a:spcPts val="1000"/>
              </a:spcBef>
              <a:spcAft>
                <a:spcPct val="0"/>
              </a:spcAft>
              <a:buClr>
                <a:srgbClr val="FFFFFF"/>
              </a:buClr>
              <a:buSzPct val="100000"/>
              <a:buFont typeface="Arial" charset="0"/>
              <a:defRPr sz="1600">
                <a:solidFill>
                  <a:schemeClr val="bg1"/>
                </a:solidFill>
                <a:latin typeface="Georgia" pitchFamily="18" charset="0"/>
                <a:ea typeface="MS Gothic" pitchFamily="49" charset="-128"/>
              </a:defRPr>
            </a:lvl8pPr>
            <a:lvl9pPr marL="3886200" indent="-228600" defTabSz="449263" eaLnBrk="0" fontAlgn="base" hangingPunct="0">
              <a:spcBef>
                <a:spcPts val="1000"/>
              </a:spcBef>
              <a:spcAft>
                <a:spcPct val="0"/>
              </a:spcAft>
              <a:buClr>
                <a:srgbClr val="FFFFFF"/>
              </a:buClr>
              <a:buSzPct val="100000"/>
              <a:buFont typeface="Arial" charset="0"/>
              <a:defRPr sz="1600">
                <a:solidFill>
                  <a:schemeClr val="bg1"/>
                </a:solidFill>
                <a:latin typeface="Georgia" pitchFamily="18" charset="0"/>
                <a:ea typeface="MS Gothic" pitchFamily="49" charset="-128"/>
              </a:defRPr>
            </a:lvl9pPr>
          </a:lstStyle>
          <a:p>
            <a:pPr defTabSz="449263" eaLnBrk="1" fontAlgn="base" hangingPunct="1">
              <a:spcAft>
                <a:spcPct val="0"/>
              </a:spcAft>
              <a:buClr>
                <a:srgbClr val="FFFFFF"/>
              </a:buClr>
              <a:buSzPct val="100000"/>
              <a:buFont typeface="Arial" charset="0"/>
              <a:buNone/>
              <a:defRPr/>
            </a:pPr>
            <a:endParaRPr lang="pt-PT" kern="1200">
              <a:solidFill>
                <a:srgbClr val="FFFFFF"/>
              </a:solidFill>
              <a:cs typeface="+mn-cs"/>
            </a:endParaRPr>
          </a:p>
        </p:txBody>
      </p:sp>
      <p:sp>
        <p:nvSpPr>
          <p:cNvPr id="2" name="Rectangle 4"/>
          <p:cNvSpPr>
            <a:spLocks noGrp="1" noChangeArrowheads="1"/>
          </p:cNvSpPr>
          <p:nvPr>
            <p:ph type="sldNum"/>
          </p:nvPr>
        </p:nvSpPr>
        <p:spPr bwMode="auto">
          <a:xfrm>
            <a:off x="7239000" y="6426200"/>
            <a:ext cx="1901825" cy="4286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104000"/>
              </a:lnSpc>
              <a:spcBef>
                <a:spcPct val="0"/>
              </a:spcBef>
              <a:buClr>
                <a:srgbClr val="000000"/>
              </a:buClr>
              <a:buFont typeface="Trebuchet MS"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i="1">
                <a:solidFill>
                  <a:srgbClr val="000000"/>
                </a:solidFill>
                <a:latin typeface="+mn-lt"/>
              </a:defRPr>
            </a:lvl1pPr>
          </a:lstStyle>
          <a:p>
            <a:pPr defTabSz="449263" fontAlgn="base" hangingPunct="1">
              <a:spcAft>
                <a:spcPct val="0"/>
              </a:spcAft>
              <a:buSzPct val="100000"/>
              <a:defRPr/>
            </a:pPr>
            <a:fld id="{F6123B02-C0AE-4D1D-A3B5-CF006A473D0E}" type="slidenum">
              <a:rPr lang="en-GB" kern="1200">
                <a:ea typeface="MS Gothic" pitchFamily="49" charset="-128"/>
                <a:cs typeface="+mn-cs"/>
              </a:rPr>
              <a:pPr defTabSz="449263" fontAlgn="base" hangingPunct="1">
                <a:spcAft>
                  <a:spcPct val="0"/>
                </a:spcAft>
                <a:buSzPct val="100000"/>
                <a:defRPr/>
              </a:pPr>
              <a:t>‹nº›</a:t>
            </a:fld>
            <a:endParaRPr lang="en-GB" kern="1200">
              <a:ea typeface="MS Gothic" pitchFamily="49" charset="-128"/>
              <a:cs typeface="+mn-cs"/>
            </a:endParaRPr>
          </a:p>
        </p:txBody>
      </p:sp>
      <p:sp>
        <p:nvSpPr>
          <p:cNvPr id="1029" name="Rectangle 5"/>
          <p:cNvSpPr>
            <a:spLocks noGrp="1" noChangeArrowheads="1"/>
          </p:cNvSpPr>
          <p:nvPr>
            <p:ph type="ftr"/>
          </p:nvPr>
        </p:nvSpPr>
        <p:spPr bwMode="auto">
          <a:xfrm>
            <a:off x="2771775" y="6307138"/>
            <a:ext cx="4244975" cy="47307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lnSpc>
                <a:spcPct val="104000"/>
              </a:lnSpc>
              <a:spcBef>
                <a:spcPct val="0"/>
              </a:spcBef>
              <a:buClr>
                <a:srgbClr val="000000"/>
              </a:buClr>
              <a:buFont typeface="Trebuchet MS" pitchFamily="34" charset="0"/>
              <a:buNone/>
              <a:defRPr i="1">
                <a:solidFill>
                  <a:srgbClr val="000000"/>
                </a:solidFill>
                <a:latin typeface="Trebuchet MS" pitchFamily="34" charset="0"/>
              </a:defRPr>
            </a:lvl1pPr>
          </a:lstStyle>
          <a:p>
            <a:pPr defTabSz="449263" fontAlgn="base" hangingPunct="1">
              <a:spcAft>
                <a:spcPct val="0"/>
              </a:spcAft>
              <a:buSzPct val="100000"/>
              <a:defRPr/>
            </a:pPr>
            <a:r>
              <a:rPr lang="en-GB" kern="1200">
                <a:ea typeface="MS Gothic" pitchFamily="49" charset="-128"/>
                <a:cs typeface="+mn-cs"/>
              </a:rPr>
              <a:t>Veli Losinji '08 - Paolo PaniLIGO-G080249-00-Z</a:t>
            </a:r>
          </a:p>
        </p:txBody>
      </p:sp>
    </p:spTree>
    <p:extLst>
      <p:ext uri="{BB962C8B-B14F-4D97-AF65-F5344CB8AC3E}">
        <p14:creationId xmlns:p14="http://schemas.microsoft.com/office/powerpoint/2010/main" val="1244237165"/>
      </p:ext>
    </p:extLst>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 id="2147484644" r:id="rId12"/>
    <p:sldLayoutId id="2147484645" r:id="rId13"/>
  </p:sldLayoutIdLst>
  <p:txStyles>
    <p:titleStyle>
      <a:lvl1pPr algn="ctr" defTabSz="449263" rtl="0" eaLnBrk="0" fontAlgn="base" hangingPunct="0">
        <a:lnSpc>
          <a:spcPct val="104000"/>
        </a:lnSpc>
        <a:spcBef>
          <a:spcPct val="0"/>
        </a:spcBef>
        <a:spcAft>
          <a:spcPct val="0"/>
        </a:spcAft>
        <a:buClr>
          <a:srgbClr val="000099"/>
        </a:buClr>
        <a:buSzPct val="100000"/>
        <a:buFont typeface="Trebuchet MS" pitchFamily="34" charset="0"/>
        <a:defRPr sz="4800">
          <a:solidFill>
            <a:srgbClr val="000099"/>
          </a:solidFill>
          <a:latin typeface="+mj-lt"/>
          <a:ea typeface="+mj-ea"/>
          <a:cs typeface="+mj-cs"/>
        </a:defRPr>
      </a:lvl1pPr>
      <a:lvl2pPr algn="ctr" defTabSz="449263" rtl="0" eaLnBrk="0" fontAlgn="base" hangingPunct="0">
        <a:lnSpc>
          <a:spcPct val="104000"/>
        </a:lnSpc>
        <a:spcBef>
          <a:spcPct val="0"/>
        </a:spcBef>
        <a:spcAft>
          <a:spcPct val="0"/>
        </a:spcAft>
        <a:buClr>
          <a:srgbClr val="000099"/>
        </a:buClr>
        <a:buSzPct val="100000"/>
        <a:buFont typeface="Trebuchet MS" pitchFamily="34" charset="0"/>
        <a:defRPr sz="4800">
          <a:solidFill>
            <a:srgbClr val="000099"/>
          </a:solidFill>
          <a:latin typeface="Trebuchet MS" pitchFamily="34" charset="0"/>
          <a:ea typeface="MS Gothic" pitchFamily="49" charset="-128"/>
        </a:defRPr>
      </a:lvl2pPr>
      <a:lvl3pPr algn="ctr" defTabSz="449263" rtl="0" eaLnBrk="0" fontAlgn="base" hangingPunct="0">
        <a:lnSpc>
          <a:spcPct val="104000"/>
        </a:lnSpc>
        <a:spcBef>
          <a:spcPct val="0"/>
        </a:spcBef>
        <a:spcAft>
          <a:spcPct val="0"/>
        </a:spcAft>
        <a:buClr>
          <a:srgbClr val="000099"/>
        </a:buClr>
        <a:buSzPct val="100000"/>
        <a:buFont typeface="Trebuchet MS" pitchFamily="34" charset="0"/>
        <a:defRPr sz="4800">
          <a:solidFill>
            <a:srgbClr val="000099"/>
          </a:solidFill>
          <a:latin typeface="Trebuchet MS" pitchFamily="34" charset="0"/>
          <a:ea typeface="MS Gothic" pitchFamily="49" charset="-128"/>
        </a:defRPr>
      </a:lvl3pPr>
      <a:lvl4pPr algn="ctr" defTabSz="449263" rtl="0" eaLnBrk="0" fontAlgn="base" hangingPunct="0">
        <a:lnSpc>
          <a:spcPct val="104000"/>
        </a:lnSpc>
        <a:spcBef>
          <a:spcPct val="0"/>
        </a:spcBef>
        <a:spcAft>
          <a:spcPct val="0"/>
        </a:spcAft>
        <a:buClr>
          <a:srgbClr val="000099"/>
        </a:buClr>
        <a:buSzPct val="100000"/>
        <a:buFont typeface="Trebuchet MS" pitchFamily="34" charset="0"/>
        <a:defRPr sz="4800">
          <a:solidFill>
            <a:srgbClr val="000099"/>
          </a:solidFill>
          <a:latin typeface="Trebuchet MS" pitchFamily="34" charset="0"/>
          <a:ea typeface="MS Gothic" pitchFamily="49" charset="-128"/>
        </a:defRPr>
      </a:lvl4pPr>
      <a:lvl5pPr algn="ctr" defTabSz="449263" rtl="0" eaLnBrk="0" fontAlgn="base" hangingPunct="0">
        <a:lnSpc>
          <a:spcPct val="104000"/>
        </a:lnSpc>
        <a:spcBef>
          <a:spcPct val="0"/>
        </a:spcBef>
        <a:spcAft>
          <a:spcPct val="0"/>
        </a:spcAft>
        <a:buClr>
          <a:srgbClr val="000099"/>
        </a:buClr>
        <a:buSzPct val="100000"/>
        <a:buFont typeface="Trebuchet MS" pitchFamily="34" charset="0"/>
        <a:defRPr sz="4800">
          <a:solidFill>
            <a:srgbClr val="000099"/>
          </a:solidFill>
          <a:latin typeface="Trebuchet MS" pitchFamily="34" charset="0"/>
          <a:ea typeface="MS Gothic" pitchFamily="49" charset="-128"/>
        </a:defRPr>
      </a:lvl5pPr>
      <a:lvl6pPr marL="457200" algn="ctr" defTabSz="449263" rtl="0" eaLnBrk="0" fontAlgn="base" hangingPunct="0">
        <a:lnSpc>
          <a:spcPct val="104000"/>
        </a:lnSpc>
        <a:spcBef>
          <a:spcPct val="0"/>
        </a:spcBef>
        <a:spcAft>
          <a:spcPct val="0"/>
        </a:spcAft>
        <a:buClr>
          <a:srgbClr val="000099"/>
        </a:buClr>
        <a:buSzPct val="100000"/>
        <a:buFont typeface="Trebuchet MS" pitchFamily="34" charset="0"/>
        <a:defRPr sz="4800">
          <a:solidFill>
            <a:srgbClr val="000099"/>
          </a:solidFill>
          <a:latin typeface="Trebuchet MS" pitchFamily="34" charset="0"/>
          <a:ea typeface="MS Gothic" pitchFamily="49" charset="-128"/>
        </a:defRPr>
      </a:lvl6pPr>
      <a:lvl7pPr marL="914400" algn="ctr" defTabSz="449263" rtl="0" eaLnBrk="0" fontAlgn="base" hangingPunct="0">
        <a:lnSpc>
          <a:spcPct val="104000"/>
        </a:lnSpc>
        <a:spcBef>
          <a:spcPct val="0"/>
        </a:spcBef>
        <a:spcAft>
          <a:spcPct val="0"/>
        </a:spcAft>
        <a:buClr>
          <a:srgbClr val="000099"/>
        </a:buClr>
        <a:buSzPct val="100000"/>
        <a:buFont typeface="Trebuchet MS" pitchFamily="34" charset="0"/>
        <a:defRPr sz="4800">
          <a:solidFill>
            <a:srgbClr val="000099"/>
          </a:solidFill>
          <a:latin typeface="Trebuchet MS" pitchFamily="34" charset="0"/>
          <a:ea typeface="MS Gothic" pitchFamily="49" charset="-128"/>
        </a:defRPr>
      </a:lvl7pPr>
      <a:lvl8pPr marL="1371600" algn="ctr" defTabSz="449263" rtl="0" eaLnBrk="0" fontAlgn="base" hangingPunct="0">
        <a:lnSpc>
          <a:spcPct val="104000"/>
        </a:lnSpc>
        <a:spcBef>
          <a:spcPct val="0"/>
        </a:spcBef>
        <a:spcAft>
          <a:spcPct val="0"/>
        </a:spcAft>
        <a:buClr>
          <a:srgbClr val="000099"/>
        </a:buClr>
        <a:buSzPct val="100000"/>
        <a:buFont typeface="Trebuchet MS" pitchFamily="34" charset="0"/>
        <a:defRPr sz="4800">
          <a:solidFill>
            <a:srgbClr val="000099"/>
          </a:solidFill>
          <a:latin typeface="Trebuchet MS" pitchFamily="34" charset="0"/>
          <a:ea typeface="MS Gothic" pitchFamily="49" charset="-128"/>
        </a:defRPr>
      </a:lvl8pPr>
      <a:lvl9pPr marL="1828800" algn="ctr" defTabSz="449263" rtl="0" eaLnBrk="0" fontAlgn="base" hangingPunct="0">
        <a:lnSpc>
          <a:spcPct val="104000"/>
        </a:lnSpc>
        <a:spcBef>
          <a:spcPct val="0"/>
        </a:spcBef>
        <a:spcAft>
          <a:spcPct val="0"/>
        </a:spcAft>
        <a:buClr>
          <a:srgbClr val="000099"/>
        </a:buClr>
        <a:buSzPct val="100000"/>
        <a:buFont typeface="Trebuchet MS" pitchFamily="34" charset="0"/>
        <a:defRPr sz="4800">
          <a:solidFill>
            <a:srgbClr val="000099"/>
          </a:solidFill>
          <a:latin typeface="Trebuchet MS" pitchFamily="34" charset="0"/>
          <a:ea typeface="MS Gothic" pitchFamily="49" charset="-128"/>
        </a:defRPr>
      </a:lvl9pPr>
    </p:titleStyle>
    <p:bodyStyle>
      <a:lvl1pPr marL="339725" indent="-339725" algn="l" defTabSz="449263" rtl="0" eaLnBrk="0" fontAlgn="base" hangingPunct="0">
        <a:lnSpc>
          <a:spcPct val="104000"/>
        </a:lnSpc>
        <a:spcBef>
          <a:spcPts val="800"/>
        </a:spcBef>
        <a:spcAft>
          <a:spcPts val="400"/>
        </a:spcAft>
        <a:buClr>
          <a:srgbClr val="0000FF"/>
        </a:buClr>
        <a:buSzPct val="100000"/>
        <a:buFont typeface="Trebuchet MS" pitchFamily="34" charset="0"/>
        <a:buChar char="•"/>
        <a:defRPr sz="3200">
          <a:solidFill>
            <a:srgbClr val="0000FF"/>
          </a:solidFill>
          <a:latin typeface="+mn-lt"/>
          <a:ea typeface="+mn-ea"/>
          <a:cs typeface="+mn-cs"/>
        </a:defRPr>
      </a:lvl1pPr>
      <a:lvl2pPr marL="739775" indent="-282575" algn="l" defTabSz="449263" rtl="0" eaLnBrk="0" fontAlgn="base" hangingPunct="0">
        <a:lnSpc>
          <a:spcPct val="104000"/>
        </a:lnSpc>
        <a:spcBef>
          <a:spcPts val="700"/>
        </a:spcBef>
        <a:spcAft>
          <a:spcPts val="875"/>
        </a:spcAft>
        <a:buClr>
          <a:srgbClr val="000000"/>
        </a:buClr>
        <a:buSzPct val="100000"/>
        <a:buFont typeface="Trebuchet MS" pitchFamily="34" charset="0"/>
        <a:buChar char="–"/>
        <a:defRPr sz="2800">
          <a:solidFill>
            <a:srgbClr val="000000"/>
          </a:solidFill>
          <a:latin typeface="+mn-lt"/>
          <a:ea typeface="+mn-ea"/>
        </a:defRPr>
      </a:lvl2pPr>
      <a:lvl3pPr marL="1143000" indent="-228600" algn="l" defTabSz="449263" rtl="0" eaLnBrk="0" fontAlgn="base" hangingPunct="0">
        <a:lnSpc>
          <a:spcPct val="104000"/>
        </a:lnSpc>
        <a:spcBef>
          <a:spcPts val="600"/>
        </a:spcBef>
        <a:spcAft>
          <a:spcPts val="600"/>
        </a:spcAft>
        <a:buClr>
          <a:srgbClr val="000000"/>
        </a:buClr>
        <a:buSzPct val="100000"/>
        <a:buFont typeface="Trebuchet MS" pitchFamily="34" charset="0"/>
        <a:buChar char="•"/>
        <a:defRPr sz="2400">
          <a:solidFill>
            <a:srgbClr val="000000"/>
          </a:solidFill>
          <a:latin typeface="+mn-lt"/>
          <a:ea typeface="+mn-ea"/>
        </a:defRPr>
      </a:lvl3pPr>
      <a:lvl4pPr marL="1600200" indent="-228600" algn="l" defTabSz="449263" rtl="0" eaLnBrk="0" fontAlgn="base" hangingPunct="0">
        <a:lnSpc>
          <a:spcPct val="104000"/>
        </a:lnSpc>
        <a:spcBef>
          <a:spcPts val="500"/>
        </a:spcBef>
        <a:spcAft>
          <a:spcPct val="0"/>
        </a:spcAft>
        <a:buClr>
          <a:srgbClr val="000000"/>
        </a:buClr>
        <a:buSzPct val="100000"/>
        <a:buFont typeface="Trebuchet MS" pitchFamily="34" charset="0"/>
        <a:buChar char="–"/>
        <a:defRPr sz="2000">
          <a:solidFill>
            <a:srgbClr val="000000"/>
          </a:solidFill>
          <a:latin typeface="+mn-lt"/>
          <a:ea typeface="+mn-ea"/>
        </a:defRPr>
      </a:lvl4pPr>
      <a:lvl5pPr marL="2057400" indent="-228600" algn="l" defTabSz="449263" rtl="0" eaLnBrk="0" fontAlgn="base" hangingPunct="0">
        <a:lnSpc>
          <a:spcPct val="104000"/>
        </a:lnSpc>
        <a:spcBef>
          <a:spcPts val="500"/>
        </a:spcBef>
        <a:spcAft>
          <a:spcPct val="0"/>
        </a:spcAft>
        <a:buClr>
          <a:srgbClr val="000000"/>
        </a:buClr>
        <a:buSzPct val="100000"/>
        <a:buFont typeface="Trebuchet MS" pitchFamily="34" charset="0"/>
        <a:buChar char="»"/>
        <a:defRPr sz="2000">
          <a:solidFill>
            <a:srgbClr val="000000"/>
          </a:solidFill>
          <a:latin typeface="+mn-lt"/>
          <a:ea typeface="+mn-ea"/>
        </a:defRPr>
      </a:lvl5pPr>
      <a:lvl6pPr marL="2514600" indent="-228600" algn="l" defTabSz="449263" rtl="0" eaLnBrk="0" fontAlgn="base" hangingPunct="0">
        <a:lnSpc>
          <a:spcPct val="104000"/>
        </a:lnSpc>
        <a:spcBef>
          <a:spcPts val="500"/>
        </a:spcBef>
        <a:spcAft>
          <a:spcPct val="0"/>
        </a:spcAft>
        <a:buClr>
          <a:srgbClr val="000000"/>
        </a:buClr>
        <a:buSzPct val="100000"/>
        <a:buFont typeface="Trebuchet MS" pitchFamily="34" charset="0"/>
        <a:buChar char="»"/>
        <a:defRPr sz="2000">
          <a:solidFill>
            <a:srgbClr val="000000"/>
          </a:solidFill>
          <a:latin typeface="+mn-lt"/>
          <a:ea typeface="+mn-ea"/>
        </a:defRPr>
      </a:lvl6pPr>
      <a:lvl7pPr marL="2971800" indent="-228600" algn="l" defTabSz="449263" rtl="0" eaLnBrk="0" fontAlgn="base" hangingPunct="0">
        <a:lnSpc>
          <a:spcPct val="104000"/>
        </a:lnSpc>
        <a:spcBef>
          <a:spcPts val="500"/>
        </a:spcBef>
        <a:spcAft>
          <a:spcPct val="0"/>
        </a:spcAft>
        <a:buClr>
          <a:srgbClr val="000000"/>
        </a:buClr>
        <a:buSzPct val="100000"/>
        <a:buFont typeface="Trebuchet MS" pitchFamily="34" charset="0"/>
        <a:buChar char="»"/>
        <a:defRPr sz="2000">
          <a:solidFill>
            <a:srgbClr val="000000"/>
          </a:solidFill>
          <a:latin typeface="+mn-lt"/>
          <a:ea typeface="+mn-ea"/>
        </a:defRPr>
      </a:lvl7pPr>
      <a:lvl8pPr marL="3429000" indent="-228600" algn="l" defTabSz="449263" rtl="0" eaLnBrk="0" fontAlgn="base" hangingPunct="0">
        <a:lnSpc>
          <a:spcPct val="104000"/>
        </a:lnSpc>
        <a:spcBef>
          <a:spcPts val="500"/>
        </a:spcBef>
        <a:spcAft>
          <a:spcPct val="0"/>
        </a:spcAft>
        <a:buClr>
          <a:srgbClr val="000000"/>
        </a:buClr>
        <a:buSzPct val="100000"/>
        <a:buFont typeface="Trebuchet MS" pitchFamily="34" charset="0"/>
        <a:buChar char="»"/>
        <a:defRPr sz="2000">
          <a:solidFill>
            <a:srgbClr val="000000"/>
          </a:solidFill>
          <a:latin typeface="+mn-lt"/>
          <a:ea typeface="+mn-ea"/>
        </a:defRPr>
      </a:lvl8pPr>
      <a:lvl9pPr marL="3886200" indent="-228600" algn="l" defTabSz="449263" rtl="0" eaLnBrk="0" fontAlgn="base" hangingPunct="0">
        <a:lnSpc>
          <a:spcPct val="104000"/>
        </a:lnSpc>
        <a:spcBef>
          <a:spcPts val="500"/>
        </a:spcBef>
        <a:spcAft>
          <a:spcPct val="0"/>
        </a:spcAft>
        <a:buClr>
          <a:srgbClr val="000000"/>
        </a:buClr>
        <a:buSzPct val="100000"/>
        <a:buFont typeface="Trebuchet MS" pitchFamily="34" charset="0"/>
        <a:buChar char="»"/>
        <a:defRPr sz="2000">
          <a:solidFill>
            <a:srgbClr val="000000"/>
          </a:solidFill>
          <a:latin typeface="+mn-lt"/>
          <a:ea typeface="+mn-ea"/>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457200" y="92074"/>
            <a:ext cx="8229600" cy="15081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r>
              <a:t>Title Text</a:t>
            </a:r>
          </a:p>
        </p:txBody>
      </p:sp>
      <p:sp>
        <p:nvSpPr>
          <p:cNvPr id="3" name="Body Level One…"/>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8821403" y="6519925"/>
            <a:ext cx="319423" cy="334901"/>
          </a:xfrm>
          <a:prstGeom prst="rect">
            <a:avLst/>
          </a:prstGeom>
          <a:ln w="12700">
            <a:miter lim="400000"/>
          </a:ln>
        </p:spPr>
        <p:txBody>
          <a:bodyPr wrap="none" lIns="46799" tIns="46799" rIns="46799" bIns="46799" anchor="b">
            <a:spAutoFit/>
          </a:bodyPr>
          <a:lstStyle>
            <a:lvl1pPr algn="r">
              <a:lnSpc>
                <a:spcPct val="104000"/>
              </a:lnSpc>
              <a:spcBef>
                <a:spcPts val="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i="1"/>
            </a:lvl1pPr>
          </a:lstStyle>
          <a:p>
            <a:fld id="{86CB4B4D-7CA3-9044-876B-883B54F8677D}" type="slidenum">
              <a:t>‹nº›</a:t>
            </a:fld>
            <a:endParaRPr/>
          </a:p>
        </p:txBody>
      </p:sp>
    </p:spTree>
    <p:extLst>
      <p:ext uri="{BB962C8B-B14F-4D97-AF65-F5344CB8AC3E}">
        <p14:creationId xmlns:p14="http://schemas.microsoft.com/office/powerpoint/2010/main" val="1963490552"/>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7" r:id="rId4"/>
    <p:sldLayoutId id="2147484668" r:id="rId5"/>
    <p:sldLayoutId id="2147484669" r:id="rId6"/>
    <p:sldLayoutId id="2147484670" r:id="rId7"/>
    <p:sldLayoutId id="2147484671" r:id="rId8"/>
    <p:sldLayoutId id="2147484672" r:id="rId9"/>
    <p:sldLayoutId id="2147484724" r:id="rId10"/>
  </p:sldLayoutIdLst>
  <p:transition spd="med"/>
  <p:txStyles>
    <p:titleStyle>
      <a:lvl1pPr marL="0" marR="0" indent="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1pPr>
      <a:lvl2pPr marL="0" marR="0" indent="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2pPr>
      <a:lvl3pPr marL="0" marR="0" indent="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3pPr>
      <a:lvl4pPr marL="0" marR="0" indent="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4pPr>
      <a:lvl5pPr marL="0" marR="0" indent="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5pPr>
      <a:lvl6pPr marL="0" marR="0" indent="45720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6pPr>
      <a:lvl7pPr marL="0" marR="0" indent="91440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7pPr>
      <a:lvl8pPr marL="0" marR="0" indent="137160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8pPr>
      <a:lvl9pPr marL="0" marR="0" indent="182880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9pPr>
    </p:titleStyle>
    <p:bodyStyle>
      <a:lvl1pPr marL="339725" marR="0" indent="-339725"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1pPr>
      <a:lvl2pPr marL="780142" marR="0" indent="-322942"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2pPr>
      <a:lvl3pPr marL="1219200" marR="0" indent="-304800"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3pPr>
      <a:lvl4pPr marL="1737360" marR="0" indent="-365760"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4pPr>
      <a:lvl5pPr marL="2194560" marR="0" indent="-365760"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5pPr>
      <a:lvl6pPr marL="2651760" marR="0" indent="-365760"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6pPr>
      <a:lvl7pPr marL="3108960" marR="0" indent="-365760"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7pPr>
      <a:lvl8pPr marL="3566159" marR="0" indent="-365759"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8pPr>
      <a:lvl9pPr marL="4023359" marR="0" indent="-365759"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9pPr>
    </p:bodyStyle>
    <p:otherStyle>
      <a:lvl1pPr marL="0" marR="0" indent="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1pPr>
      <a:lvl2pPr marL="0" marR="0" indent="4572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2pPr>
      <a:lvl3pPr marL="0" marR="0" indent="9144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3pPr>
      <a:lvl4pPr marL="0" marR="0" indent="13716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4pPr>
      <a:lvl5pPr marL="0" marR="0" indent="18288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5pPr>
      <a:lvl6pPr marL="0" marR="0" indent="22860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6pPr>
      <a:lvl7pPr marL="0" marR="0" indent="27432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7pPr>
      <a:lvl8pPr marL="0" marR="0" indent="32004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8pPr>
      <a:lvl9pPr marL="0" marR="0" indent="36576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457200" y="92074"/>
            <a:ext cx="8229600" cy="15081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r>
              <a:t>Title Text</a:t>
            </a:r>
          </a:p>
        </p:txBody>
      </p:sp>
      <p:sp>
        <p:nvSpPr>
          <p:cNvPr id="3" name="Body Level One…"/>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8821403" y="6519925"/>
            <a:ext cx="319423" cy="334901"/>
          </a:xfrm>
          <a:prstGeom prst="rect">
            <a:avLst/>
          </a:prstGeom>
          <a:ln w="12700">
            <a:miter lim="400000"/>
          </a:ln>
        </p:spPr>
        <p:txBody>
          <a:bodyPr wrap="none" lIns="46799" tIns="46799" rIns="46799" bIns="46799" anchor="b">
            <a:spAutoFit/>
          </a:bodyPr>
          <a:lstStyle>
            <a:lvl1pPr algn="r">
              <a:lnSpc>
                <a:spcPct val="104000"/>
              </a:lnSpc>
              <a:spcBef>
                <a:spcPts val="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i="1"/>
            </a:lvl1pPr>
          </a:lstStyle>
          <a:p>
            <a:fld id="{86CB4B4D-7CA3-9044-876B-883B54F8677D}" type="slidenum">
              <a:t>‹nº›</a:t>
            </a:fld>
            <a:endParaRPr/>
          </a:p>
        </p:txBody>
      </p:sp>
    </p:spTree>
    <p:extLst>
      <p:ext uri="{BB962C8B-B14F-4D97-AF65-F5344CB8AC3E}">
        <p14:creationId xmlns:p14="http://schemas.microsoft.com/office/powerpoint/2010/main" val="1063980558"/>
      </p:ext>
    </p:extLst>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 id="2147484737" r:id="rId12"/>
    <p:sldLayoutId id="2147484738" r:id="rId13"/>
    <p:sldLayoutId id="2147484739" r:id="rId14"/>
  </p:sldLayoutIdLst>
  <p:transition spd="med"/>
  <p:txStyles>
    <p:titleStyle>
      <a:lvl1pPr marL="0" marR="0" indent="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1pPr>
      <a:lvl2pPr marL="0" marR="0" indent="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2pPr>
      <a:lvl3pPr marL="0" marR="0" indent="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3pPr>
      <a:lvl4pPr marL="0" marR="0" indent="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4pPr>
      <a:lvl5pPr marL="0" marR="0" indent="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5pPr>
      <a:lvl6pPr marL="0" marR="0" indent="45720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6pPr>
      <a:lvl7pPr marL="0" marR="0" indent="91440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7pPr>
      <a:lvl8pPr marL="0" marR="0" indent="137160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8pPr>
      <a:lvl9pPr marL="0" marR="0" indent="1828800" algn="ctr" defTabSz="449262" rtl="0" latinLnBrk="0">
        <a:lnSpc>
          <a:spcPct val="104000"/>
        </a:lnSpc>
        <a:spcBef>
          <a:spcPts val="0"/>
        </a:spcBef>
        <a:spcAft>
          <a:spcPts val="0"/>
        </a:spcAft>
        <a:buClrTx/>
        <a:buSzTx/>
        <a:buFontTx/>
        <a:buNone/>
        <a:tabLst/>
        <a:defRPr sz="4800" b="0" i="0" u="none" strike="noStrike" cap="none" spc="0" baseline="0">
          <a:ln>
            <a:noFill/>
          </a:ln>
          <a:solidFill>
            <a:srgbClr val="000099"/>
          </a:solidFill>
          <a:uFillTx/>
          <a:latin typeface="Trebuchet MS"/>
          <a:ea typeface="Trebuchet MS"/>
          <a:cs typeface="Trebuchet MS"/>
          <a:sym typeface="Trebuchet MS"/>
        </a:defRPr>
      </a:lvl9pPr>
    </p:titleStyle>
    <p:bodyStyle>
      <a:lvl1pPr marL="339725" marR="0" indent="-339725"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1pPr>
      <a:lvl2pPr marL="780142" marR="0" indent="-322942"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2pPr>
      <a:lvl3pPr marL="1219200" marR="0" indent="-304800"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3pPr>
      <a:lvl4pPr marL="1737360" marR="0" indent="-365760"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4pPr>
      <a:lvl5pPr marL="2194560" marR="0" indent="-365760"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5pPr>
      <a:lvl6pPr marL="2651760" marR="0" indent="-365760"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6pPr>
      <a:lvl7pPr marL="3108960" marR="0" indent="-365760"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7pPr>
      <a:lvl8pPr marL="3566159" marR="0" indent="-365759"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8pPr>
      <a:lvl9pPr marL="4023359" marR="0" indent="-365759" algn="l" defTabSz="449262" rtl="0" latinLnBrk="0">
        <a:lnSpc>
          <a:spcPct val="104000"/>
        </a:lnSpc>
        <a:spcBef>
          <a:spcPts val="800"/>
        </a:spcBef>
        <a:spcAft>
          <a:spcPts val="0"/>
        </a:spcAft>
        <a:buClr>
          <a:srgbClr val="0000FF"/>
        </a:buClr>
        <a:buSzPct val="100000"/>
        <a:buFont typeface="Trebuchet MS"/>
        <a:buChar char="»"/>
        <a:tabLst/>
        <a:defRPr sz="3200" b="0" i="0" u="none" strike="noStrike" cap="none" spc="0" baseline="0">
          <a:ln>
            <a:noFill/>
          </a:ln>
          <a:solidFill>
            <a:srgbClr val="0000FF"/>
          </a:solidFill>
          <a:uFillTx/>
          <a:latin typeface="Trebuchet MS"/>
          <a:ea typeface="Trebuchet MS"/>
          <a:cs typeface="Trebuchet MS"/>
          <a:sym typeface="Trebuchet MS"/>
        </a:defRPr>
      </a:lvl9pPr>
    </p:bodyStyle>
    <p:otherStyle>
      <a:lvl1pPr marL="0" marR="0" indent="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1pPr>
      <a:lvl2pPr marL="0" marR="0" indent="4572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2pPr>
      <a:lvl3pPr marL="0" marR="0" indent="9144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3pPr>
      <a:lvl4pPr marL="0" marR="0" indent="13716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4pPr>
      <a:lvl5pPr marL="0" marR="0" indent="18288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5pPr>
      <a:lvl6pPr marL="0" marR="0" indent="22860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6pPr>
      <a:lvl7pPr marL="0" marR="0" indent="27432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7pPr>
      <a:lvl8pPr marL="0" marR="0" indent="32004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8pPr>
      <a:lvl9pPr marL="0" marR="0" indent="3657600" algn="r" defTabSz="449262" rtl="0" latinLnBrk="0">
        <a:lnSpc>
          <a:spcPct val="104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0" i="1" u="none" strike="noStrike" cap="none" spc="0" baseline="0">
          <a:ln>
            <a:noFill/>
          </a:ln>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1.mpg"/><Relationship Id="rId7" Type="http://schemas.openxmlformats.org/officeDocument/2006/relationships/image" Target="../media/image5.png"/><Relationship Id="rId2" Type="http://schemas.openxmlformats.org/officeDocument/2006/relationships/video" Target="../media/media5.mpg"/><Relationship Id="rId1" Type="http://schemas.microsoft.com/office/2007/relationships/media" Target="../media/media5.mpg"/><Relationship Id="rId6" Type="http://schemas.openxmlformats.org/officeDocument/2006/relationships/image" Target="../media/image19.png"/><Relationship Id="rId5" Type="http://schemas.openxmlformats.org/officeDocument/2006/relationships/slideLayout" Target="../slideLayouts/slideLayout23.xml"/><Relationship Id="rId4" Type="http://schemas.openxmlformats.org/officeDocument/2006/relationships/video" Target="../media/media1.m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6.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5.png"/><Relationship Id="rId5" Type="http://schemas.openxmlformats.org/officeDocument/2006/relationships/slideLayout" Target="../slideLayouts/slideLayout23.xml"/><Relationship Id="rId4" Type="http://schemas.openxmlformats.org/officeDocument/2006/relationships/video" Target="../media/media2.avi"/></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0.png"/><Relationship Id="rId2"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41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11.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0.png"/><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microsoft.com/office/2007/relationships/media" Target="../media/media4.mpg"/><Relationship Id="rId7" Type="http://schemas.openxmlformats.org/officeDocument/2006/relationships/image" Target="../media/image17.png"/><Relationship Id="rId2" Type="http://schemas.openxmlformats.org/officeDocument/2006/relationships/video" Target="../media/media3.mpg"/><Relationship Id="rId1" Type="http://schemas.microsoft.com/office/2007/relationships/media" Target="../media/media3.mpg"/><Relationship Id="rId6" Type="http://schemas.openxmlformats.org/officeDocument/2006/relationships/image" Target="../media/image16.png"/><Relationship Id="rId5" Type="http://schemas.openxmlformats.org/officeDocument/2006/relationships/slideLayout" Target="../slideLayouts/slideLayout23.xml"/><Relationship Id="rId4" Type="http://schemas.openxmlformats.org/officeDocument/2006/relationships/video" Target="../media/media4.m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1.png"/><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ext Box 2"/>
          <p:cNvSpPr/>
          <p:nvPr/>
        </p:nvSpPr>
        <p:spPr>
          <a:xfrm>
            <a:off x="0" y="209390"/>
            <a:ext cx="9144000" cy="495263"/>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nchor="ctr">
            <a:spAutoFit/>
          </a:bodyPr>
          <a:lstStyle>
            <a:lvl1pPr algn="ctr">
              <a:lnSpc>
                <a:spcPct val="93000"/>
              </a:lnSpc>
              <a:spcBef>
                <a:spcPts val="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800">
                <a:solidFill>
                  <a:srgbClr val="990000"/>
                </a:solidFill>
                <a:latin typeface="Georgia"/>
                <a:ea typeface="Georgia"/>
                <a:cs typeface="Georgia"/>
                <a:sym typeface="Georgia"/>
              </a:defRPr>
            </a:lvl1pPr>
          </a:lstStyle>
          <a:p>
            <a:pPr marL="0" marR="0" lvl="0" indent="0" algn="ctr" defTabSz="449262" rtl="0" eaLnBrk="1" fontAlgn="auto" latinLnBrk="0" hangingPunct="0">
              <a:lnSpc>
                <a:spcPct val="93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lang="pt-PT" sz="2800" b="0" i="0" u="none" strike="noStrike" kern="0" cap="none" spc="0" normalizeH="0" baseline="0" noProof="0" dirty="0" err="1">
                <a:ln>
                  <a:noFill/>
                </a:ln>
                <a:solidFill>
                  <a:srgbClr val="800000"/>
                </a:solidFill>
                <a:effectLst/>
                <a:uLnTx/>
                <a:uFillTx/>
                <a:latin typeface="Georgia"/>
                <a:sym typeface="Georgia"/>
              </a:rPr>
              <a:t>Black</a:t>
            </a:r>
            <a:r>
              <a:rPr kumimoji="0" lang="pt-PT" sz="2800" b="0" i="0" u="none" strike="noStrike" kern="0" cap="none" spc="0" normalizeH="0" baseline="0" noProof="0" dirty="0">
                <a:ln>
                  <a:noFill/>
                </a:ln>
                <a:solidFill>
                  <a:srgbClr val="800000"/>
                </a:solidFill>
                <a:effectLst/>
                <a:uLnTx/>
                <a:uFillTx/>
                <a:latin typeface="Georgia"/>
                <a:sym typeface="Georgia"/>
              </a:rPr>
              <a:t> </a:t>
            </a:r>
            <a:r>
              <a:rPr kumimoji="0" lang="pt-PT" sz="2800" b="0" i="0" u="none" strike="noStrike" kern="0" cap="none" spc="0" normalizeH="0" baseline="0" noProof="0" dirty="0" err="1">
                <a:ln>
                  <a:noFill/>
                </a:ln>
                <a:solidFill>
                  <a:srgbClr val="800000"/>
                </a:solidFill>
                <a:effectLst/>
                <a:uLnTx/>
                <a:uFillTx/>
                <a:latin typeface="Georgia"/>
                <a:sym typeface="Georgia"/>
              </a:rPr>
              <a:t>hole</a:t>
            </a:r>
            <a:r>
              <a:rPr kumimoji="0" lang="pt-PT" sz="2800" b="0" i="0" u="none" strike="noStrike" kern="0" cap="none" spc="0" normalizeH="0" baseline="0" noProof="0" dirty="0">
                <a:ln>
                  <a:noFill/>
                </a:ln>
                <a:solidFill>
                  <a:srgbClr val="800000"/>
                </a:solidFill>
                <a:effectLst/>
                <a:uLnTx/>
                <a:uFillTx/>
                <a:latin typeface="Georgia"/>
                <a:sym typeface="Georgia"/>
              </a:rPr>
              <a:t> </a:t>
            </a:r>
            <a:r>
              <a:rPr kumimoji="0" lang="pt-PT" sz="2800" b="0" i="0" u="none" strike="noStrike" kern="0" cap="none" spc="0" normalizeH="0" baseline="0" noProof="0" dirty="0" err="1">
                <a:ln>
                  <a:noFill/>
                </a:ln>
                <a:solidFill>
                  <a:srgbClr val="800000"/>
                </a:solidFill>
                <a:effectLst/>
                <a:uLnTx/>
                <a:uFillTx/>
                <a:latin typeface="Georgia"/>
                <a:sym typeface="Georgia"/>
              </a:rPr>
              <a:t>chemistry</a:t>
            </a:r>
            <a:endParaRPr kumimoji="0" sz="2800" b="0" i="0" u="none" strike="noStrike" kern="0" cap="none" spc="0" normalizeH="0" baseline="0" noProof="0" dirty="0">
              <a:ln>
                <a:noFill/>
              </a:ln>
              <a:solidFill>
                <a:srgbClr val="800000"/>
              </a:solidFill>
              <a:effectLst/>
              <a:uLnTx/>
              <a:uFillTx/>
              <a:latin typeface="Georgia"/>
              <a:sym typeface="Georgia"/>
            </a:endParaRPr>
          </a:p>
        </p:txBody>
      </p:sp>
      <p:pic>
        <p:nvPicPr>
          <p:cNvPr id="303" name="Picture 2" descr="Picture 2"/>
          <p:cNvPicPr>
            <a:picLocks noChangeAspect="1"/>
          </p:cNvPicPr>
          <p:nvPr/>
        </p:nvPicPr>
        <p:blipFill>
          <a:blip r:embed="rId2"/>
          <a:stretch>
            <a:fillRect/>
          </a:stretch>
        </p:blipFill>
        <p:spPr>
          <a:xfrm>
            <a:off x="1632641" y="1957850"/>
            <a:ext cx="5682396" cy="2947984"/>
          </a:xfrm>
          <a:prstGeom prst="rect">
            <a:avLst/>
          </a:prstGeom>
          <a:ln w="12700">
            <a:miter lim="400000"/>
          </a:ln>
        </p:spPr>
      </p:pic>
      <p:sp>
        <p:nvSpPr>
          <p:cNvPr id="305" name="TextBox 4"/>
          <p:cNvSpPr/>
          <p:nvPr/>
        </p:nvSpPr>
        <p:spPr>
          <a:xfrm>
            <a:off x="50801" y="6159031"/>
            <a:ext cx="8964488" cy="73866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0"/>
              </a:spcBef>
              <a:defRPr sz="1400" i="1">
                <a:solidFill>
                  <a:srgbClr val="808080"/>
                </a:solidFill>
                <a:latin typeface="Georgia"/>
                <a:ea typeface="Georgia"/>
                <a:cs typeface="Georgia"/>
                <a:sym typeface="Georgia"/>
              </a:defRPr>
            </a:lvl1pPr>
          </a:lstStyle>
          <a:p>
            <a:pPr>
              <a:defRPr/>
            </a:pPr>
            <a:r>
              <a:rPr kumimoji="0" sz="1400" b="0" i="1" u="none" strike="noStrike" kern="0" cap="none" spc="0" normalizeH="0" baseline="0" noProof="0" dirty="0">
                <a:ln>
                  <a:noFill/>
                </a:ln>
                <a:solidFill>
                  <a:srgbClr val="808080"/>
                </a:solidFill>
                <a:effectLst/>
                <a:uLnTx/>
                <a:uFillTx/>
                <a:latin typeface="Georgia"/>
                <a:sym typeface="Georgia"/>
              </a:rPr>
              <a:t>Chandrasekhar PRSLA421:227 (1989); </a:t>
            </a:r>
            <a:r>
              <a:rPr kumimoji="0" sz="1400" b="0" i="1" u="none" strike="noStrike" kern="0" cap="none" spc="0" normalizeH="0" baseline="0" noProof="0" dirty="0" err="1">
                <a:ln>
                  <a:noFill/>
                </a:ln>
                <a:solidFill>
                  <a:srgbClr val="808080"/>
                </a:solidFill>
                <a:effectLst/>
                <a:uLnTx/>
                <a:uFillTx/>
                <a:latin typeface="Georgia"/>
                <a:sym typeface="Georgia"/>
              </a:rPr>
              <a:t>Assumpção</a:t>
            </a:r>
            <a:r>
              <a:rPr kumimoji="0" sz="1400" b="0" i="1" u="none" strike="noStrike" kern="0" cap="none" spc="0" normalizeH="0" baseline="0" noProof="0" dirty="0">
                <a:ln>
                  <a:noFill/>
                </a:ln>
                <a:solidFill>
                  <a:srgbClr val="808080"/>
                </a:solidFill>
                <a:effectLst/>
                <a:uLnTx/>
                <a:uFillTx/>
                <a:latin typeface="Georgia"/>
                <a:sym typeface="Georgia"/>
              </a:rPr>
              <a:t>+ PRD98: 064036</a:t>
            </a:r>
            <a:r>
              <a:rPr kumimoji="0" lang="pt-PT" sz="1400" b="0" i="1" u="none" strike="noStrike" kern="0" cap="none" spc="0" normalizeH="0" baseline="0" noProof="0" dirty="0">
                <a:ln>
                  <a:noFill/>
                </a:ln>
                <a:solidFill>
                  <a:srgbClr val="808080"/>
                </a:solidFill>
                <a:effectLst/>
                <a:uLnTx/>
                <a:uFillTx/>
                <a:latin typeface="Georgia"/>
                <a:sym typeface="Georgia"/>
              </a:rPr>
              <a:t> </a:t>
            </a:r>
            <a:r>
              <a:rPr kumimoji="0" sz="1400" b="0" i="1" u="none" strike="noStrike" kern="0" cap="none" spc="0" normalizeH="0" baseline="0" noProof="0" dirty="0">
                <a:ln>
                  <a:noFill/>
                </a:ln>
                <a:solidFill>
                  <a:srgbClr val="808080"/>
                </a:solidFill>
                <a:effectLst/>
                <a:uLnTx/>
                <a:uFillTx/>
                <a:latin typeface="Georgia"/>
                <a:sym typeface="Georgia"/>
              </a:rPr>
              <a:t>(2018)</a:t>
            </a:r>
            <a:endParaRPr lang="pt-PT" dirty="0"/>
          </a:p>
          <a:p>
            <a:pPr>
              <a:defRPr/>
            </a:pPr>
            <a:r>
              <a:rPr kumimoji="0" lang="pt-PT" sz="1400" b="0" i="0" u="none" strike="noStrike" kern="0" cap="none" spc="0" normalizeH="0" baseline="0" noProof="0" dirty="0">
                <a:ln>
                  <a:noFill/>
                </a:ln>
                <a:solidFill>
                  <a:srgbClr val="808080"/>
                </a:solidFill>
                <a:effectLst/>
                <a:uLnTx/>
                <a:uFillTx/>
                <a:latin typeface="Georgia"/>
                <a:sym typeface="Georgia"/>
              </a:rPr>
              <a:t>Bernard + PRD100: 044002 (2019)</a:t>
            </a:r>
          </a:p>
          <a:p>
            <a:pPr marL="0" marR="0" lvl="0" indent="0" algn="ctr" defTabSz="449262" rtl="0" eaLnBrk="1" fontAlgn="auto" latinLnBrk="0" hangingPunct="0">
              <a:lnSpc>
                <a:spcPct val="100000"/>
              </a:lnSpc>
              <a:spcBef>
                <a:spcPts val="0"/>
              </a:spcBef>
              <a:spcAft>
                <a:spcPts val="0"/>
              </a:spcAft>
              <a:buClrTx/>
              <a:buSzTx/>
              <a:buFontTx/>
              <a:buNone/>
              <a:tabLst/>
              <a:defRPr/>
            </a:pPr>
            <a:endParaRPr kumimoji="0" sz="1400" b="0" i="1" u="none" strike="noStrike" kern="0" cap="none" spc="0" normalizeH="0" baseline="0" noProof="0" dirty="0">
              <a:ln>
                <a:noFill/>
              </a:ln>
              <a:solidFill>
                <a:srgbClr val="808080"/>
              </a:solidFill>
              <a:effectLst/>
              <a:uLnTx/>
              <a:uFillTx/>
              <a:latin typeface="Georgia"/>
              <a:sym typeface="Georgia"/>
            </a:endParaRPr>
          </a:p>
        </p:txBody>
      </p:sp>
    </p:spTree>
    <p:extLst>
      <p:ext uri="{BB962C8B-B14F-4D97-AF65-F5344CB8AC3E}">
        <p14:creationId xmlns:p14="http://schemas.microsoft.com/office/powerpoint/2010/main" val="157719617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imulation 2"/>
          <p:cNvSpPr txBox="1"/>
          <p:nvPr/>
        </p:nvSpPr>
        <p:spPr>
          <a:xfrm>
            <a:off x="3518026" y="0"/>
            <a:ext cx="2107949" cy="713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ts val="8200"/>
              </a:lnSpc>
              <a:spcBef>
                <a:spcPts val="1200"/>
              </a:spcBef>
              <a:defRPr sz="5000">
                <a:solidFill>
                  <a:schemeClr val="accent3">
                    <a:hueOff val="914337"/>
                    <a:satOff val="31515"/>
                    <a:lumOff val="-30790"/>
                  </a:schemeClr>
                </a:solidFill>
              </a:defRPr>
            </a:lvl1pPr>
          </a:lstStyle>
          <a:p>
            <a:pPr algn="ctr" defTabSz="321457">
              <a:lnSpc>
                <a:spcPts val="5765"/>
              </a:lnSpc>
              <a:spcBef>
                <a:spcPts val="844"/>
              </a:spcBef>
            </a:pPr>
            <a:r>
              <a:rPr sz="2800" dirty="0">
                <a:solidFill>
                  <a:srgbClr val="800000"/>
                </a:solidFill>
                <a:latin typeface="Georgia" panose="02040502050405020303" pitchFamily="18" charset="0"/>
                <a:sym typeface="Helvetica Neue"/>
              </a:rPr>
              <a:t>Simulation 2</a:t>
            </a:r>
          </a:p>
        </p:txBody>
      </p:sp>
      <p:pic>
        <p:nvPicPr>
          <p:cNvPr id="253" name="movie_phi.mpg" descr="movie_phi.mpg"/>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15704" y="1723255"/>
            <a:ext cx="4140785" cy="3858460"/>
          </a:xfrm>
          <a:prstGeom prst="rect">
            <a:avLst/>
          </a:prstGeom>
          <a:ln w="12700">
            <a:miter lim="400000"/>
          </a:ln>
        </p:spPr>
      </p:pic>
      <p:pic>
        <p:nvPicPr>
          <p:cNvPr id="254" name="movie_energydensity.mpg" descr="movie_energydensity.mpg"/>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4773989" y="1754135"/>
            <a:ext cx="4074507" cy="3796700"/>
          </a:xfrm>
          <a:prstGeom prst="rect">
            <a:avLst/>
          </a:prstGeom>
          <a:ln w="12700">
            <a:miter lim="400000"/>
          </a:ln>
        </p:spPr>
      </p:pic>
      <p:sp>
        <p:nvSpPr>
          <p:cNvPr id="255" name="Scalar field"/>
          <p:cNvSpPr txBox="1"/>
          <p:nvPr/>
        </p:nvSpPr>
        <p:spPr>
          <a:xfrm>
            <a:off x="1784312" y="1207408"/>
            <a:ext cx="1210268" cy="321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1733930">
              <a:lnSpc>
                <a:spcPct val="90000"/>
              </a:lnSpc>
              <a:spcBef>
                <a:spcPts val="3200"/>
              </a:spcBef>
              <a:defRPr sz="3500" b="0"/>
            </a:lvl1pPr>
          </a:lstStyle>
          <a:p>
            <a:pPr defTabSz="1219126">
              <a:spcBef>
                <a:spcPts val="2250"/>
              </a:spcBef>
            </a:pPr>
            <a:r>
              <a:rPr sz="1800" dirty="0">
                <a:latin typeface="Georgia" panose="02040502050405020303" pitchFamily="18" charset="0"/>
                <a:sym typeface="Helvetica Neue"/>
              </a:rPr>
              <a:t>Scalar field</a:t>
            </a:r>
          </a:p>
        </p:txBody>
      </p:sp>
      <p:sp>
        <p:nvSpPr>
          <p:cNvPr id="256" name="Energy density"/>
          <p:cNvSpPr txBox="1"/>
          <p:nvPr/>
        </p:nvSpPr>
        <p:spPr>
          <a:xfrm>
            <a:off x="6221975" y="1207408"/>
            <a:ext cx="1594988" cy="321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1733930">
              <a:lnSpc>
                <a:spcPct val="90000"/>
              </a:lnSpc>
              <a:spcBef>
                <a:spcPts val="3200"/>
              </a:spcBef>
              <a:defRPr sz="3500" b="0"/>
            </a:lvl1pPr>
          </a:lstStyle>
          <a:p>
            <a:pPr defTabSz="1219126">
              <a:spcBef>
                <a:spcPts val="2250"/>
              </a:spcBef>
            </a:pPr>
            <a:r>
              <a:rPr sz="1800" dirty="0">
                <a:latin typeface="Georgia" panose="02040502050405020303" pitchFamily="18" charset="0"/>
                <a:sym typeface="Helvetica Neue"/>
              </a:rPr>
              <a:t>Energy density</a:t>
            </a:r>
          </a:p>
        </p:txBody>
      </p:sp>
      <p:sp>
        <p:nvSpPr>
          <p:cNvPr id="257" name="“Monopole” gravitational molecule around BH binary.…"/>
          <p:cNvSpPr txBox="1"/>
          <p:nvPr/>
        </p:nvSpPr>
        <p:spPr>
          <a:xfrm>
            <a:off x="1119454" y="5601553"/>
            <a:ext cx="6514284" cy="865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312528" indent="-312528" defTabSz="1219126">
              <a:lnSpc>
                <a:spcPct val="90000"/>
              </a:lnSpc>
              <a:spcBef>
                <a:spcPts val="2250"/>
              </a:spcBef>
              <a:buSzPct val="100000"/>
              <a:buFontTx/>
              <a:buChar char="•"/>
              <a:defRPr sz="3000" b="0"/>
            </a:pPr>
            <a:r>
              <a:rPr sz="1800" dirty="0">
                <a:latin typeface="Georgia" panose="02040502050405020303" pitchFamily="18" charset="0"/>
                <a:sym typeface="Helvetica Neue"/>
              </a:rPr>
              <a:t>“Monopole” gravitational molecule around BH binary</a:t>
            </a:r>
          </a:p>
          <a:p>
            <a:pPr marL="312528" indent="-312528" defTabSz="1219126">
              <a:lnSpc>
                <a:spcPct val="90000"/>
              </a:lnSpc>
              <a:spcBef>
                <a:spcPts val="2250"/>
              </a:spcBef>
              <a:buSzPct val="100000"/>
              <a:buFontTx/>
              <a:buChar char="•"/>
              <a:defRPr sz="3000" b="0"/>
            </a:pPr>
            <a:r>
              <a:rPr sz="1800" dirty="0">
                <a:latin typeface="Georgia" panose="02040502050405020303" pitchFamily="18" charset="0"/>
                <a:sym typeface="Helvetica Neue"/>
              </a:rPr>
              <a:t>We checked the spectrum is similar to Di-</a:t>
            </a:r>
            <a:r>
              <a:rPr sz="1800" dirty="0" err="1">
                <a:latin typeface="Georgia" panose="02040502050405020303" pitchFamily="18" charset="0"/>
                <a:sym typeface="Helvetica Neue"/>
              </a:rPr>
              <a:t>hyrogen</a:t>
            </a:r>
            <a:r>
              <a:rPr sz="1800" dirty="0">
                <a:latin typeface="Georgia" panose="02040502050405020303" pitchFamily="18" charset="0"/>
                <a:sym typeface="Helvetica Neue"/>
              </a:rPr>
              <a:t> molecule</a:t>
            </a:r>
          </a:p>
        </p:txBody>
      </p:sp>
      <mc:AlternateContent xmlns:mc="http://schemas.openxmlformats.org/markup-compatibility/2006" xmlns:a14="http://schemas.microsoft.com/office/drawing/2010/main">
        <mc:Choice Requires="a14">
          <p:sp>
            <p:nvSpPr>
              <p:cNvPr id="258" name="Equation"/>
              <p:cNvSpPr txBox="1"/>
              <p:nvPr/>
            </p:nvSpPr>
            <p:spPr>
              <a:xfrm>
                <a:off x="3855218" y="1332160"/>
                <a:ext cx="983795" cy="276999"/>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a:latin typeface="Cambria Math" panose="02040503050406030204" pitchFamily="18" charset="0"/>
                          <a:sym typeface="Helvetica Neue"/>
                        </a:rPr>
                        <m:t>𝐷</m:t>
                      </m:r>
                      <m:r>
                        <a:rPr sz="1800" i="1">
                          <a:latin typeface="Cambria Math" panose="02040503050406030204" pitchFamily="18" charset="0"/>
                          <a:sym typeface="Helvetica Neue"/>
                        </a:rPr>
                        <m:t>=</m:t>
                      </m:r>
                      <m:r>
                        <a:rPr sz="1800" i="1">
                          <a:latin typeface="Cambria Math" panose="02040503050406030204" pitchFamily="18" charset="0"/>
                          <a:sym typeface="Helvetica Neue"/>
                        </a:rPr>
                        <m:t>60</m:t>
                      </m:r>
                      <m:r>
                        <a:rPr sz="1800" i="1">
                          <a:latin typeface="Cambria Math" panose="02040503050406030204" pitchFamily="18" charset="0"/>
                          <a:sym typeface="Helvetica Neue"/>
                        </a:rPr>
                        <m:t>𝑀</m:t>
                      </m:r>
                    </m:oMath>
                  </m:oMathPara>
                </a14:m>
                <a:endParaRPr sz="1800" dirty="0">
                  <a:latin typeface="Georgia" panose="02040502050405020303" pitchFamily="18" charset="0"/>
                  <a:sym typeface="Helvetica Neue"/>
                </a:endParaRPr>
              </a:p>
            </p:txBody>
          </p:sp>
        </mc:Choice>
        <mc:Fallback xmlns="">
          <p:sp>
            <p:nvSpPr>
              <p:cNvPr id="258" name="Equation"/>
              <p:cNvSpPr txBox="1">
                <a:spLocks noRot="1" noChangeAspect="1" noMove="1" noResize="1" noEditPoints="1" noAdjustHandles="1" noChangeArrowheads="1" noChangeShapeType="1" noTextEdit="1"/>
              </p:cNvSpPr>
              <p:nvPr/>
            </p:nvSpPr>
            <p:spPr>
              <a:xfrm>
                <a:off x="3855218" y="1332160"/>
                <a:ext cx="983795" cy="276999"/>
              </a:xfrm>
              <a:prstGeom prst="rect">
                <a:avLst/>
              </a:prstGeom>
              <a:blipFill>
                <a:blip r:embed="rId8"/>
                <a:stretch>
                  <a:fillRect l="-4938" r="-4321" b="-8889"/>
                </a:stretch>
              </a:blipFill>
              <a:ln w="12700">
                <a:miter lim="400000"/>
              </a:ln>
            </p:spPr>
            <p:txBody>
              <a:bodyPr/>
              <a:lstStyle/>
              <a:p>
                <a:r>
                  <a:rPr lang="en-US">
                    <a:noFill/>
                  </a:rPr>
                  <a:t> </a:t>
                </a:r>
              </a:p>
            </p:txBody>
          </p:sp>
        </mc:Fallback>
      </mc:AlternateContent>
    </p:spTree>
    <p:extLst>
      <p:ext uri="{BB962C8B-B14F-4D97-AF65-F5344CB8AC3E}">
        <p14:creationId xmlns:p14="http://schemas.microsoft.com/office/powerpoint/2010/main" val="34821335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0" fill="hold"/>
                                        <p:tgtEl>
                                          <p:spTgt spid="25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7"/>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91609" fill="hold"/>
                                        <p:tgtEl>
                                          <p:spTgt spid="2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4" fill="hold" display="0">
                  <p:stCondLst>
                    <p:cond delay="indefinite"/>
                  </p:stCondLst>
                </p:cTn>
                <p:tgtEl>
                  <p:spTgt spid="254"/>
                </p:tgtEl>
              </p:cMediaNode>
            </p:video>
            <p:seq concurrent="1" prevAc="none" nextAc="seek">
              <p:cTn id="15" restart="whenNotActive" fill="hold" evtFilter="cancelBubble" nodeType="interactiveSeq">
                <p:stCondLst>
                  <p:cond evt="onClick" delay="0">
                    <p:tgtEl>
                      <p:spTgt spid="25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54"/>
                                        </p:tgtEl>
                                      </p:cBhvr>
                                    </p:cmd>
                                  </p:childTnLst>
                                </p:cTn>
                              </p:par>
                            </p:childTnLst>
                          </p:cTn>
                        </p:par>
                      </p:childTnLst>
                    </p:cTn>
                  </p:par>
                </p:childTnLst>
              </p:cTn>
              <p:nextCondLst>
                <p:cond evt="onClick" delay="0">
                  <p:tgtEl>
                    <p:spTgt spid="254"/>
                  </p:tgtEl>
                </p:cond>
              </p:nextCondLst>
            </p:seq>
            <p:video>
              <p:cMediaNode vol="100000">
                <p:cTn id="20" fill="hold" display="0">
                  <p:stCondLst>
                    <p:cond delay="indefinite"/>
                  </p:stCondLst>
                </p:cTn>
                <p:tgtEl>
                  <p:spTgt spid="253"/>
                </p:tgtEl>
              </p:cMediaNode>
            </p:video>
            <p:seq concurrent="1" nextAc="seek">
              <p:cTn id="21" restart="whenNotActive" fill="hold" evtFilter="cancelBubble" nodeType="interactiveSeq">
                <p:stCondLst>
                  <p:cond evt="onClick" delay="0">
                    <p:tgtEl>
                      <p:spTgt spid="25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53"/>
                                        </p:tgtEl>
                                      </p:cBhvr>
                                    </p:cmd>
                                  </p:childTnLst>
                                </p:cTn>
                              </p:par>
                            </p:childTnLst>
                          </p:cTn>
                        </p:par>
                      </p:childTnLst>
                    </p:cTn>
                  </p:par>
                </p:childTnLst>
              </p:cTn>
              <p:nextCondLst>
                <p:cond evt="onClick" delay="0">
                  <p:tgtEl>
                    <p:spTgt spid="253"/>
                  </p:tgtEl>
                </p:cond>
              </p:nextCondLst>
            </p:seq>
          </p:childTnLst>
        </p:cTn>
      </p:par>
    </p:tnLst>
    <p:bldLst>
      <p:bldP spid="25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extBox 4"/>
          <p:cNvSpPr/>
          <p:nvPr/>
        </p:nvSpPr>
        <p:spPr>
          <a:xfrm>
            <a:off x="89756" y="6110035"/>
            <a:ext cx="8964488"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0"/>
              </a:spcBef>
              <a:defRPr sz="1400" i="1">
                <a:solidFill>
                  <a:srgbClr val="808080"/>
                </a:solidFill>
                <a:latin typeface="Georgia"/>
                <a:ea typeface="Georgia"/>
                <a:cs typeface="Georgia"/>
                <a:sym typeface="Georgia"/>
              </a:defRPr>
            </a:lvl1pPr>
          </a:lstStyle>
          <a:p>
            <a:pPr marL="0" marR="0" lvl="0" indent="0" algn="ctr" defTabSz="449262"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808080"/>
                </a:solidFill>
                <a:effectLst/>
                <a:uLnTx/>
                <a:uFillTx/>
                <a:latin typeface="Georgia"/>
                <a:sym typeface="Georgia"/>
              </a:rPr>
              <a:t>Bernard</a:t>
            </a:r>
            <a:r>
              <a:rPr kumimoji="0" lang="pt-PT" sz="1400" b="0" i="0" u="none" strike="noStrike" kern="0" cap="none" spc="0" normalizeH="0" baseline="0" noProof="0" dirty="0">
                <a:ln>
                  <a:noFill/>
                </a:ln>
                <a:solidFill>
                  <a:srgbClr val="808080"/>
                </a:solidFill>
                <a:effectLst/>
                <a:uLnTx/>
                <a:uFillTx/>
                <a:latin typeface="Georgia"/>
                <a:sym typeface="Georgia"/>
              </a:rPr>
              <a:t> + PRD100: 044002 (2019)</a:t>
            </a:r>
            <a:endParaRPr kumimoji="0" sz="1400" b="0" i="0" u="none" strike="noStrike" kern="0" cap="none" spc="0" normalizeH="0" baseline="0" noProof="0" dirty="0">
              <a:ln>
                <a:noFill/>
              </a:ln>
              <a:solidFill>
                <a:srgbClr val="808080"/>
              </a:solidFill>
              <a:effectLst/>
              <a:uLnTx/>
              <a:uFillTx/>
              <a:latin typeface="Georgia"/>
              <a:sym typeface="Georgia"/>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7962" y="1187822"/>
            <a:ext cx="4654869" cy="3491152"/>
          </a:xfrm>
          <a:prstGeom prst="rect">
            <a:avLst/>
          </a:prstGeom>
        </p:spPr>
      </p:pic>
      <p:sp>
        <p:nvSpPr>
          <p:cNvPr id="5" name="Text Box 10"/>
          <p:cNvSpPr/>
          <p:nvPr/>
        </p:nvSpPr>
        <p:spPr>
          <a:xfrm>
            <a:off x="0" y="5666605"/>
            <a:ext cx="9144000"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449262" rtl="0" eaLnBrk="1" fontAlgn="auto" latinLnBrk="0" hangingPunct="0">
              <a:lnSpc>
                <a:spcPct val="100000"/>
              </a:lnSpc>
              <a:spcBef>
                <a:spcPts val="0"/>
              </a:spcBef>
              <a:spcAft>
                <a:spcPts val="0"/>
              </a:spcAft>
              <a:buClrTx/>
              <a:buSzTx/>
              <a:buFontTx/>
              <a:buNone/>
              <a:tabLst/>
              <a:defRPr sz="2000">
                <a:latin typeface="Georgia"/>
                <a:ea typeface="Georgia"/>
                <a:cs typeface="Georgia"/>
                <a:sym typeface="Georgia"/>
              </a:defRPr>
            </a:pPr>
            <a:r>
              <a:rPr kumimoji="0" sz="2000" b="0" i="0" u="none" strike="noStrike" kern="0" cap="none" spc="0" normalizeH="0" baseline="0" noProof="0" dirty="0">
                <a:ln>
                  <a:noFill/>
                </a:ln>
                <a:solidFill>
                  <a:srgbClr val="000000"/>
                </a:solidFill>
                <a:effectLst/>
                <a:uLnTx/>
                <a:uFillTx/>
                <a:latin typeface="Georgia"/>
                <a:sym typeface="Georgia"/>
              </a:rPr>
              <a:t>Global BHB modes may be resonantly excited</a:t>
            </a:r>
            <a:r>
              <a:rPr kumimoji="0" lang="pt-PT" sz="2000" b="0" i="0" u="none" strike="noStrike" kern="0" cap="none" spc="0" normalizeH="0" baseline="0" noProof="0" dirty="0">
                <a:ln>
                  <a:noFill/>
                </a:ln>
                <a:solidFill>
                  <a:srgbClr val="000000"/>
                </a:solidFill>
                <a:effectLst/>
                <a:uLnTx/>
                <a:uFillTx/>
                <a:latin typeface="Georgia"/>
                <a:sym typeface="Georgia"/>
              </a:rPr>
              <a:t>?</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1461" y="4855342"/>
            <a:ext cx="3528646" cy="304432"/>
          </a:xfrm>
          <a:prstGeom prst="rect">
            <a:avLst/>
          </a:prstGeom>
        </p:spPr>
      </p:pic>
    </p:spTree>
    <p:extLst>
      <p:ext uri="{BB962C8B-B14F-4D97-AF65-F5344CB8AC3E}">
        <p14:creationId xmlns:p14="http://schemas.microsoft.com/office/powerpoint/2010/main" val="1766256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Binary black hole in scalar field…"/>
          <p:cNvSpPr txBox="1"/>
          <p:nvPr/>
        </p:nvSpPr>
        <p:spPr>
          <a:xfrm>
            <a:off x="1246484" y="4799945"/>
            <a:ext cx="2943114" cy="9031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410751">
              <a:spcBef>
                <a:spcPts val="0"/>
              </a:spcBef>
              <a:defRPr sz="3000" b="0"/>
            </a:pPr>
            <a:r>
              <a:rPr lang="en-US" sz="1800" dirty="0">
                <a:latin typeface="Georgia" panose="02040502050405020303" pitchFamily="18" charset="0"/>
                <a:sym typeface="Helvetica Neue"/>
              </a:rPr>
              <a:t>Isolated BH or b</a:t>
            </a:r>
            <a:r>
              <a:rPr sz="1800" dirty="0">
                <a:latin typeface="Georgia" panose="02040502050405020303" pitchFamily="18" charset="0"/>
                <a:sym typeface="Helvetica Neue"/>
              </a:rPr>
              <a:t>inary </a:t>
            </a:r>
            <a:r>
              <a:rPr lang="en-US" sz="1800" dirty="0">
                <a:latin typeface="Georgia" panose="02040502050405020303" pitchFamily="18" charset="0"/>
                <a:sym typeface="Helvetica Neue"/>
              </a:rPr>
              <a:t>BH</a:t>
            </a:r>
            <a:br>
              <a:rPr lang="en-US" sz="1800" dirty="0">
                <a:latin typeface="Georgia" panose="02040502050405020303" pitchFamily="18" charset="0"/>
                <a:sym typeface="Helvetica Neue"/>
              </a:rPr>
            </a:br>
            <a:r>
              <a:rPr sz="1800" dirty="0">
                <a:latin typeface="Georgia" panose="02040502050405020303" pitchFamily="18" charset="0"/>
                <a:sym typeface="Helvetica Neue"/>
              </a:rPr>
              <a:t> in scalar field</a:t>
            </a:r>
            <a:r>
              <a:rPr lang="en-US" sz="1800" dirty="0">
                <a:latin typeface="Georgia" panose="02040502050405020303" pitchFamily="18" charset="0"/>
                <a:sym typeface="Helvetica Neue"/>
              </a:rPr>
              <a:t> environment:</a:t>
            </a:r>
            <a:endParaRPr sz="1800" dirty="0">
              <a:latin typeface="Georgia" panose="02040502050405020303" pitchFamily="18" charset="0"/>
              <a:sym typeface="Helvetica Neue"/>
            </a:endParaRPr>
          </a:p>
          <a:p>
            <a:pPr algn="ctr" defTabSz="410751">
              <a:spcBef>
                <a:spcPts val="0"/>
              </a:spcBef>
              <a:defRPr sz="3000" b="0"/>
            </a:pPr>
            <a:r>
              <a:rPr lang="en-US" sz="1800" dirty="0" err="1">
                <a:latin typeface="Georgia" panose="02040502050405020303" pitchFamily="18" charset="0"/>
                <a:sym typeface="Helvetica Neue"/>
              </a:rPr>
              <a:t>Backreaction</a:t>
            </a:r>
            <a:r>
              <a:rPr lang="en-US" sz="1800" dirty="0">
                <a:latin typeface="Georgia" panose="02040502050405020303" pitchFamily="18" charset="0"/>
                <a:sym typeface="Helvetica Neue"/>
              </a:rPr>
              <a:t>?</a:t>
            </a:r>
            <a:endParaRPr sz="1800" dirty="0">
              <a:latin typeface="Georgia" panose="02040502050405020303" pitchFamily="18" charset="0"/>
              <a:sym typeface="Helvetica Neue"/>
            </a:endParaRPr>
          </a:p>
        </p:txBody>
      </p:sp>
      <p:sp>
        <p:nvSpPr>
          <p:cNvPr id="179" name="Black hole in dark matter halo…"/>
          <p:cNvSpPr txBox="1"/>
          <p:nvPr/>
        </p:nvSpPr>
        <p:spPr>
          <a:xfrm>
            <a:off x="4958916" y="4744820"/>
            <a:ext cx="4056311" cy="9031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ctr" defTabSz="410751">
              <a:spcBef>
                <a:spcPts val="0"/>
              </a:spcBef>
              <a:defRPr sz="3000" b="0"/>
            </a:pPr>
            <a:r>
              <a:rPr sz="1800" dirty="0">
                <a:latin typeface="Georgia" panose="02040502050405020303" pitchFamily="18" charset="0"/>
                <a:sym typeface="Helvetica Neue"/>
              </a:rPr>
              <a:t>B</a:t>
            </a:r>
            <a:r>
              <a:rPr lang="en-US" sz="1800" dirty="0">
                <a:latin typeface="Georgia" panose="02040502050405020303" pitchFamily="18" charset="0"/>
                <a:sym typeface="Helvetica Neue"/>
              </a:rPr>
              <a:t>H</a:t>
            </a:r>
            <a:r>
              <a:rPr sz="1800" dirty="0">
                <a:latin typeface="Georgia" panose="02040502050405020303" pitchFamily="18" charset="0"/>
                <a:sym typeface="Helvetica Neue"/>
              </a:rPr>
              <a:t> i</a:t>
            </a:r>
            <a:r>
              <a:rPr lang="en-US" sz="1800" dirty="0">
                <a:latin typeface="Georgia" panose="02040502050405020303" pitchFamily="18" charset="0"/>
                <a:sym typeface="Helvetica Neue"/>
              </a:rPr>
              <a:t>n</a:t>
            </a:r>
            <a:r>
              <a:rPr sz="1800" dirty="0">
                <a:latin typeface="Georgia" panose="02040502050405020303" pitchFamily="18" charset="0"/>
                <a:sym typeface="Helvetica Neue"/>
              </a:rPr>
              <a:t> dark matter halo</a:t>
            </a:r>
          </a:p>
          <a:p>
            <a:pPr algn="ctr" defTabSz="410751">
              <a:spcBef>
                <a:spcPts val="0"/>
              </a:spcBef>
              <a:defRPr sz="3000" b="0"/>
            </a:pPr>
            <a:r>
              <a:rPr sz="1800" dirty="0">
                <a:latin typeface="Georgia" panose="02040502050405020303" pitchFamily="18" charset="0"/>
                <a:sym typeface="Helvetica Neue"/>
              </a:rPr>
              <a:t>accretion of BS by BH?</a:t>
            </a:r>
          </a:p>
          <a:p>
            <a:pPr algn="ctr" defTabSz="410751">
              <a:spcBef>
                <a:spcPts val="0"/>
              </a:spcBef>
              <a:defRPr sz="3000" b="0"/>
            </a:pPr>
            <a:r>
              <a:rPr lang="en-US" sz="1800" dirty="0">
                <a:latin typeface="Georgia" panose="02040502050405020303" pitchFamily="18" charset="0"/>
                <a:sym typeface="Helvetica Neue"/>
              </a:rPr>
              <a:t>Details of</a:t>
            </a:r>
            <a:r>
              <a:rPr sz="1800" dirty="0">
                <a:latin typeface="Georgia" panose="02040502050405020303" pitchFamily="18" charset="0"/>
                <a:sym typeface="Helvetica Neue"/>
              </a:rPr>
              <a:t> process, timescale</a:t>
            </a:r>
            <a:r>
              <a:rPr lang="en-US" sz="1800" dirty="0">
                <a:latin typeface="Georgia" panose="02040502050405020303" pitchFamily="18" charset="0"/>
                <a:sym typeface="Helvetica Neue"/>
              </a:rPr>
              <a:t>s</a:t>
            </a:r>
            <a:r>
              <a:rPr sz="1800" dirty="0">
                <a:latin typeface="Georgia" panose="02040502050405020303" pitchFamily="18" charset="0"/>
                <a:sym typeface="Helvetica Neue"/>
              </a:rPr>
              <a:t>?</a:t>
            </a:r>
          </a:p>
        </p:txBody>
      </p:sp>
      <p:sp>
        <p:nvSpPr>
          <p:cNvPr id="180" name="Black hole physics"/>
          <p:cNvSpPr txBox="1"/>
          <p:nvPr/>
        </p:nvSpPr>
        <p:spPr>
          <a:xfrm>
            <a:off x="2672774" y="492615"/>
            <a:ext cx="3695783" cy="1553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defTabSz="457200">
              <a:lnSpc>
                <a:spcPts val="8200"/>
              </a:lnSpc>
              <a:spcBef>
                <a:spcPts val="1200"/>
              </a:spcBef>
              <a:defRPr sz="5000">
                <a:solidFill>
                  <a:schemeClr val="accent3">
                    <a:hueOff val="914337"/>
                    <a:satOff val="31515"/>
                    <a:lumOff val="-30790"/>
                  </a:schemeClr>
                </a:solidFill>
              </a:defRPr>
            </a:lvl1pPr>
          </a:lstStyle>
          <a:p>
            <a:pPr algn="ctr" defTabSz="321457">
              <a:lnSpc>
                <a:spcPts val="0"/>
              </a:lnSpc>
              <a:spcBef>
                <a:spcPts val="0"/>
              </a:spcBef>
            </a:pPr>
            <a:r>
              <a:rPr lang="en-US" sz="2800" dirty="0">
                <a:solidFill>
                  <a:srgbClr val="800000"/>
                </a:solidFill>
                <a:latin typeface="Georgia" panose="02040502050405020303" pitchFamily="18" charset="0"/>
                <a:sym typeface="Helvetica Neue"/>
              </a:rPr>
              <a:t>Environments</a:t>
            </a:r>
            <a:endParaRPr sz="2800" dirty="0">
              <a:solidFill>
                <a:srgbClr val="800000"/>
              </a:solidFill>
              <a:latin typeface="Georgia" panose="02040502050405020303" pitchFamily="18" charset="0"/>
              <a:sym typeface="Helvetica Neue"/>
            </a:endParaRPr>
          </a:p>
        </p:txBody>
      </p:sp>
      <p:sp>
        <p:nvSpPr>
          <p:cNvPr id="181" name="We can imagine several situations in which BHs interact with light field as an environment."/>
          <p:cNvSpPr txBox="1"/>
          <p:nvPr/>
        </p:nvSpPr>
        <p:spPr>
          <a:xfrm>
            <a:off x="906069" y="1342842"/>
            <a:ext cx="8346571" cy="374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marL="416718" indent="-416718" algn="l">
              <a:lnSpc>
                <a:spcPct val="120000"/>
              </a:lnSpc>
              <a:buSzPct val="100000"/>
              <a:buChar char="•"/>
              <a:defRPr sz="3000" b="0">
                <a:solidFill>
                  <a:schemeClr val="accent1">
                    <a:lumOff val="-13575"/>
                  </a:schemeClr>
                </a:solidFill>
              </a:defRPr>
            </a:lvl1pPr>
          </a:lstStyle>
          <a:p>
            <a:pPr marL="0" indent="0" defTabSz="410751">
              <a:spcBef>
                <a:spcPts val="0"/>
              </a:spcBef>
              <a:buNone/>
            </a:pPr>
            <a:r>
              <a:rPr lang="en-US" sz="1800" dirty="0">
                <a:solidFill>
                  <a:schemeClr val="tx1"/>
                </a:solidFill>
                <a:latin typeface="Georgia" panose="02040502050405020303" pitchFamily="18" charset="0"/>
                <a:sym typeface="Helvetica Neue"/>
              </a:rPr>
              <a:t>Different</a:t>
            </a:r>
            <a:r>
              <a:rPr sz="1800" dirty="0">
                <a:solidFill>
                  <a:schemeClr val="tx1"/>
                </a:solidFill>
                <a:latin typeface="Georgia" panose="02040502050405020303" pitchFamily="18" charset="0"/>
                <a:sym typeface="Helvetica Neue"/>
              </a:rPr>
              <a:t> situations in which BHs interact with light field as an environment</a:t>
            </a:r>
          </a:p>
        </p:txBody>
      </p:sp>
      <p:pic>
        <p:nvPicPr>
          <p:cNvPr id="182" name="Screen Shot 2020-07-01 at 10.59.45.png" descr="Screen Shot 2020-07-01 at 10.59.45.png"/>
          <p:cNvPicPr>
            <a:picLocks noChangeAspect="1"/>
          </p:cNvPicPr>
          <p:nvPr/>
        </p:nvPicPr>
        <p:blipFill>
          <a:blip r:embed="rId3"/>
          <a:stretch>
            <a:fillRect/>
          </a:stretch>
        </p:blipFill>
        <p:spPr>
          <a:xfrm>
            <a:off x="1016935" y="2709104"/>
            <a:ext cx="3402212" cy="1437680"/>
          </a:xfrm>
          <a:prstGeom prst="rect">
            <a:avLst/>
          </a:prstGeom>
          <a:ln w="12700">
            <a:miter lim="400000"/>
          </a:ln>
        </p:spPr>
      </p:pic>
      <p:sp>
        <p:nvSpPr>
          <p:cNvPr id="183" name="Oval"/>
          <p:cNvSpPr/>
          <p:nvPr/>
        </p:nvSpPr>
        <p:spPr>
          <a:xfrm>
            <a:off x="6016207" y="2465215"/>
            <a:ext cx="1941729" cy="1943231"/>
          </a:xfrm>
          <a:prstGeom prst="ellipse">
            <a:avLst/>
          </a:prstGeom>
          <a:gradFill>
            <a:gsLst>
              <a:gs pos="0">
                <a:schemeClr val="accent1">
                  <a:lumOff val="-13575"/>
                </a:schemeClr>
              </a:gs>
              <a:gs pos="49007">
                <a:srgbClr val="7FBADC"/>
              </a:gs>
              <a:gs pos="100000">
                <a:srgbClr val="FFFFFF"/>
              </a:gs>
            </a:gsLst>
            <a:path>
              <a:fillToRect l="50000" t="50000" r="50000" b="50000"/>
            </a:path>
          </a:gradFill>
          <a:ln w="12700">
            <a:miter lim="400000"/>
          </a:ln>
        </p:spPr>
        <p:txBody>
          <a:bodyPr lIns="35719" tIns="35719" rIns="35719" bIns="35719" anchor="ctr"/>
          <a:lstStyle/>
          <a:p>
            <a:pPr algn="ctr" defTabSz="410751">
              <a:spcBef>
                <a:spcPts val="0"/>
              </a:spcBef>
              <a:defRPr sz="2200" b="0">
                <a:solidFill>
                  <a:srgbClr val="FFFFFF"/>
                </a:solidFill>
                <a:latin typeface="+mn-lt"/>
                <a:ea typeface="+mn-ea"/>
                <a:cs typeface="+mn-cs"/>
                <a:sym typeface="Helvetica Neue Medium"/>
              </a:defRPr>
            </a:pPr>
            <a:endParaRPr sz="1547">
              <a:solidFill>
                <a:srgbClr val="FFFFFF"/>
              </a:solidFill>
              <a:latin typeface="Georgia" panose="02040502050405020303" pitchFamily="18" charset="0"/>
              <a:sym typeface="Helvetica Neue Medium"/>
            </a:endParaRPr>
          </a:p>
        </p:txBody>
      </p:sp>
      <p:sp>
        <p:nvSpPr>
          <p:cNvPr id="184" name="Circle"/>
          <p:cNvSpPr/>
          <p:nvPr/>
        </p:nvSpPr>
        <p:spPr>
          <a:xfrm>
            <a:off x="6891074" y="3340833"/>
            <a:ext cx="191993" cy="191993"/>
          </a:xfrm>
          <a:prstGeom prst="ellipse">
            <a:avLst/>
          </a:prstGeom>
          <a:solidFill>
            <a:srgbClr val="000000"/>
          </a:solidFill>
          <a:ln w="12700">
            <a:miter lim="400000"/>
          </a:ln>
        </p:spPr>
        <p:txBody>
          <a:bodyPr lIns="35719" tIns="35719" rIns="35719" bIns="35719" anchor="ctr"/>
          <a:lstStyle/>
          <a:p>
            <a:pPr algn="ctr" defTabSz="410751">
              <a:spcBef>
                <a:spcPts val="0"/>
              </a:spcBef>
              <a:defRPr sz="2200" b="0">
                <a:solidFill>
                  <a:srgbClr val="FFFFFF"/>
                </a:solidFill>
                <a:latin typeface="+mn-lt"/>
                <a:ea typeface="+mn-ea"/>
                <a:cs typeface="+mn-cs"/>
                <a:sym typeface="Helvetica Neue Medium"/>
              </a:defRPr>
            </a:pPr>
            <a:endParaRPr sz="1547">
              <a:solidFill>
                <a:srgbClr val="FFFFFF"/>
              </a:solidFill>
              <a:latin typeface="Georgia" panose="02040502050405020303" pitchFamily="18" charset="0"/>
              <a:sym typeface="Helvetica Neue Medium"/>
            </a:endParaRPr>
          </a:p>
        </p:txBody>
      </p:sp>
    </p:spTree>
    <p:extLst>
      <p:ext uri="{BB962C8B-B14F-4D97-AF65-F5344CB8AC3E}">
        <p14:creationId xmlns:p14="http://schemas.microsoft.com/office/powerpoint/2010/main" val="229895348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Accreting large BS into BH"/>
          <p:cNvSpPr txBox="1"/>
          <p:nvPr/>
        </p:nvSpPr>
        <p:spPr>
          <a:xfrm>
            <a:off x="5282530" y="951512"/>
            <a:ext cx="3428644"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3000" b="0">
                <a:solidFill>
                  <a:schemeClr val="accent1">
                    <a:lumOff val="-13575"/>
                  </a:schemeClr>
                </a:solidFill>
              </a:defRPr>
            </a:lvl1pPr>
          </a:lstStyle>
          <a:p>
            <a:pPr algn="ctr" defTabSz="410751">
              <a:spcBef>
                <a:spcPts val="0"/>
              </a:spcBef>
            </a:pPr>
            <a:r>
              <a:rPr sz="2109" dirty="0">
                <a:solidFill>
                  <a:srgbClr val="800000"/>
                </a:solidFill>
                <a:latin typeface="Georgia" panose="02040502050405020303" pitchFamily="18" charset="0"/>
                <a:sym typeface="Helvetica Neue"/>
              </a:rPr>
              <a:t>Accreting large BS into BH</a:t>
            </a:r>
          </a:p>
        </p:txBody>
      </p:sp>
      <p:pic>
        <p:nvPicPr>
          <p:cNvPr id="189" name="movie_energydensity.mpg" descr="movie_energydensity.mpg"/>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320786" y="1942020"/>
            <a:ext cx="4074507" cy="3796701"/>
          </a:xfrm>
          <a:prstGeom prst="rect">
            <a:avLst/>
          </a:prstGeom>
          <a:ln w="12700">
            <a:miter lim="400000"/>
          </a:ln>
        </p:spPr>
      </p:pic>
      <p:pic>
        <p:nvPicPr>
          <p:cNvPr id="190" name="3D_mu002_psic0005_white.avi" descr="3D_mu002_psic0005_white.avi"/>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4677528" y="1613684"/>
            <a:ext cx="4453372" cy="4453372"/>
          </a:xfrm>
          <a:prstGeom prst="rect">
            <a:avLst/>
          </a:prstGeom>
          <a:ln w="12700">
            <a:miter lim="400000"/>
          </a:ln>
        </p:spPr>
      </p:pic>
      <p:sp>
        <p:nvSpPr>
          <p:cNvPr id="191" name="Gravitational molecule"/>
          <p:cNvSpPr txBox="1"/>
          <p:nvPr/>
        </p:nvSpPr>
        <p:spPr>
          <a:xfrm>
            <a:off x="1039098" y="951512"/>
            <a:ext cx="2794036"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0">
                <a:solidFill>
                  <a:schemeClr val="accent1">
                    <a:lumOff val="-13575"/>
                  </a:schemeClr>
                </a:solidFill>
              </a:defRPr>
            </a:lvl1pPr>
          </a:lstStyle>
          <a:p>
            <a:pPr algn="ctr" defTabSz="410751">
              <a:spcBef>
                <a:spcPts val="0"/>
              </a:spcBef>
            </a:pPr>
            <a:r>
              <a:rPr sz="2109" dirty="0">
                <a:solidFill>
                  <a:srgbClr val="800000"/>
                </a:solidFill>
                <a:latin typeface="Georgia" panose="02040502050405020303" pitchFamily="18" charset="0"/>
                <a:sym typeface="Helvetica Neue"/>
              </a:rPr>
              <a:t>Gravitational molecule</a:t>
            </a:r>
          </a:p>
        </p:txBody>
      </p:sp>
      <p:sp>
        <p:nvSpPr>
          <p:cNvPr id="192" name="appear soon with V.Cardoso, R.Vicente, M.Zilhao"/>
          <p:cNvSpPr txBox="1"/>
          <p:nvPr/>
        </p:nvSpPr>
        <p:spPr>
          <a:xfrm>
            <a:off x="5012087" y="5427749"/>
            <a:ext cx="4131913" cy="287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defRPr sz="2000" b="0"/>
            </a:lvl1pPr>
          </a:lstStyle>
          <a:p>
            <a:pPr algn="ctr"/>
            <a:r>
              <a:rPr lang="pt-PT" sz="1400" i="1" dirty="0">
                <a:solidFill>
                  <a:schemeClr val="tx1">
                    <a:lumMod val="50000"/>
                    <a:lumOff val="50000"/>
                  </a:schemeClr>
                </a:solidFill>
                <a:latin typeface="Georgia" panose="02040502050405020303" pitchFamily="18" charset="0"/>
              </a:rPr>
              <a:t>Cardoso + PRD</a:t>
            </a:r>
            <a:r>
              <a:rPr lang="pt-PT" sz="1400" dirty="0">
                <a:solidFill>
                  <a:schemeClr val="tx1">
                    <a:lumMod val="50000"/>
                    <a:lumOff val="50000"/>
                  </a:schemeClr>
                </a:solidFill>
                <a:latin typeface="Georgia" panose="02040502050405020303" pitchFamily="18" charset="0"/>
              </a:rPr>
              <a:t> 106 (2022) 12, L121302</a:t>
            </a:r>
          </a:p>
        </p:txBody>
      </p:sp>
      <p:sp>
        <p:nvSpPr>
          <p:cNvPr id="193" name="Phys.Rev.D 103 (2021) 2, 024020. T.I. et al…"/>
          <p:cNvSpPr txBox="1"/>
          <p:nvPr/>
        </p:nvSpPr>
        <p:spPr>
          <a:xfrm>
            <a:off x="1043614" y="5525302"/>
            <a:ext cx="2920672" cy="288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p>
            <a:pPr defTabSz="410751">
              <a:spcBef>
                <a:spcPts val="0"/>
              </a:spcBef>
              <a:defRPr sz="2000" b="0"/>
            </a:pPr>
            <a:r>
              <a:rPr lang="pt-PT" sz="1406" i="1" dirty="0" err="1">
                <a:solidFill>
                  <a:schemeClr val="bg1">
                    <a:lumMod val="50000"/>
                  </a:schemeClr>
                </a:solidFill>
                <a:latin typeface="Georgia" panose="02040502050405020303" pitchFamily="18" charset="0"/>
                <a:sym typeface="Helvetica Neue"/>
              </a:rPr>
              <a:t>Ikeda</a:t>
            </a:r>
            <a:r>
              <a:rPr lang="pt-PT" sz="1406" i="1" dirty="0">
                <a:solidFill>
                  <a:schemeClr val="bg1">
                    <a:lumMod val="50000"/>
                  </a:schemeClr>
                </a:solidFill>
                <a:latin typeface="Georgia" panose="02040502050405020303" pitchFamily="18" charset="0"/>
                <a:sym typeface="Helvetica Neue"/>
              </a:rPr>
              <a:t> + </a:t>
            </a:r>
            <a:r>
              <a:rPr sz="1406" i="1" dirty="0">
                <a:solidFill>
                  <a:schemeClr val="bg1">
                    <a:lumMod val="50000"/>
                  </a:schemeClr>
                </a:solidFill>
                <a:latin typeface="Georgia" panose="02040502050405020303" pitchFamily="18" charset="0"/>
                <a:sym typeface="Helvetica Neue"/>
              </a:rPr>
              <a:t>PRD</a:t>
            </a:r>
            <a:r>
              <a:rPr sz="1406" dirty="0">
                <a:solidFill>
                  <a:schemeClr val="bg1">
                    <a:lumMod val="50000"/>
                  </a:schemeClr>
                </a:solidFill>
                <a:latin typeface="Georgia" panose="02040502050405020303" pitchFamily="18" charset="0"/>
                <a:sym typeface="Helvetica Neue"/>
              </a:rPr>
              <a:t> 103 (2021) 2, 024020</a:t>
            </a:r>
          </a:p>
        </p:txBody>
      </p:sp>
      <p:sp>
        <p:nvSpPr>
          <p:cNvPr id="194" name="Rectangle"/>
          <p:cNvSpPr/>
          <p:nvPr/>
        </p:nvSpPr>
        <p:spPr>
          <a:xfrm>
            <a:off x="351921" y="553405"/>
            <a:ext cx="4377931" cy="5810682"/>
          </a:xfrm>
          <a:prstGeom prst="rect">
            <a:avLst/>
          </a:prstGeom>
          <a:ln w="63500">
            <a:solidFill>
              <a:srgbClr val="000000"/>
            </a:solidFill>
            <a:prstDash val="sysDot"/>
            <a:miter lim="400000"/>
          </a:ln>
        </p:spPr>
        <p:txBody>
          <a:bodyPr lIns="35719" tIns="35719" rIns="35719" bIns="35719" anchor="ctr"/>
          <a:lstStyle/>
          <a:p>
            <a:pPr algn="ctr" defTabSz="410751">
              <a:spcBef>
                <a:spcPts val="0"/>
              </a:spcBef>
              <a:defRPr sz="2200" b="0">
                <a:solidFill>
                  <a:srgbClr val="FFFFFF"/>
                </a:solidFill>
                <a:latin typeface="+mn-lt"/>
                <a:ea typeface="+mn-ea"/>
                <a:cs typeface="+mn-cs"/>
                <a:sym typeface="Helvetica Neue Medium"/>
              </a:defRPr>
            </a:pPr>
            <a:endParaRPr sz="1547">
              <a:solidFill>
                <a:srgbClr val="FFFFFF"/>
              </a:solidFill>
              <a:latin typeface="Georgia" panose="02040502050405020303" pitchFamily="18" charset="0"/>
              <a:sym typeface="Helvetica Neue Medium"/>
            </a:endParaRPr>
          </a:p>
        </p:txBody>
      </p:sp>
    </p:spTree>
    <p:extLst>
      <p:ext uri="{BB962C8B-B14F-4D97-AF65-F5344CB8AC3E}">
        <p14:creationId xmlns:p14="http://schemas.microsoft.com/office/powerpoint/2010/main" val="220492110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59" fill="hold"/>
                                        <p:tgtEl>
                                          <p:spTgt spid="18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000" fill="hold"/>
                                        <p:tgtEl>
                                          <p:spTgt spid="1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89"/>
                </p:tgtEl>
              </p:cMediaNode>
            </p:video>
            <p:seq concurrent="1" prevAc="none" nextAc="seek">
              <p:cTn id="16" restart="whenNotActive" fill="hold" evtFilter="cancelBubble" nodeType="interactiveSeq">
                <p:stCondLst>
                  <p:cond evt="onClick" delay="0">
                    <p:tgtEl>
                      <p:spTgt spid="18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89"/>
                                        </p:tgtEl>
                                      </p:cBhvr>
                                    </p:cmd>
                                  </p:childTnLst>
                                </p:cTn>
                              </p:par>
                            </p:childTnLst>
                          </p:cTn>
                        </p:par>
                      </p:childTnLst>
                    </p:cTn>
                  </p:par>
                </p:childTnLst>
              </p:cTn>
              <p:nextCondLst>
                <p:cond evt="onClick" delay="0">
                  <p:tgtEl>
                    <p:spTgt spid="189"/>
                  </p:tgtEl>
                </p:cond>
              </p:nextCondLst>
            </p:seq>
            <p:video>
              <p:cMediaNode vol="100000">
                <p:cTn id="21" fill="hold" display="0">
                  <p:stCondLst>
                    <p:cond delay="indefinite"/>
                  </p:stCondLst>
                </p:cTn>
                <p:tgtEl>
                  <p:spTgt spid="190"/>
                </p:tgtEl>
              </p:cMediaNode>
            </p:video>
            <p:seq concurrent="1" nextAc="seek">
              <p:cTn id="22" restart="whenNotActive" fill="hold" evtFilter="cancelBubble" nodeType="interactiveSeq">
                <p:stCondLst>
                  <p:cond evt="onClick" delay="0">
                    <p:tgtEl>
                      <p:spTgt spid="19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90"/>
                                        </p:tgtEl>
                                      </p:cBhvr>
                                    </p:cmd>
                                  </p:childTnLst>
                                </p:cTn>
                              </p:par>
                            </p:childTnLst>
                          </p:cTn>
                        </p:par>
                      </p:childTnLst>
                    </p:cTn>
                  </p:par>
                </p:childTnLst>
              </p:cTn>
              <p:nextCondLst>
                <p:cond evt="onClick" delay="0">
                  <p:tgtEl>
                    <p:spTgt spid="190"/>
                  </p:tgtEl>
                </p:cond>
              </p:nextCondLst>
            </p:seq>
          </p:childTnLst>
        </p:cTn>
      </p:par>
    </p:tnLst>
    <p:bldLst>
      <p:bldP spid="194"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Gravitational molecule"/>
          <p:cNvSpPr txBox="1"/>
          <p:nvPr/>
        </p:nvSpPr>
        <p:spPr>
          <a:xfrm>
            <a:off x="2796800" y="6492"/>
            <a:ext cx="3685304" cy="713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ts val="8200"/>
              </a:lnSpc>
              <a:spcBef>
                <a:spcPts val="1200"/>
              </a:spcBef>
              <a:defRPr sz="5000">
                <a:solidFill>
                  <a:schemeClr val="accent3">
                    <a:hueOff val="914337"/>
                    <a:satOff val="31515"/>
                    <a:lumOff val="-30790"/>
                  </a:schemeClr>
                </a:solidFill>
              </a:defRPr>
            </a:lvl1pPr>
          </a:lstStyle>
          <a:p>
            <a:pPr algn="ctr" defTabSz="321457">
              <a:lnSpc>
                <a:spcPts val="5765"/>
              </a:lnSpc>
              <a:spcBef>
                <a:spcPts val="844"/>
              </a:spcBef>
            </a:pPr>
            <a:r>
              <a:rPr sz="2800" dirty="0">
                <a:solidFill>
                  <a:srgbClr val="800000"/>
                </a:solidFill>
                <a:latin typeface="Georgia" panose="02040502050405020303" pitchFamily="18" charset="0"/>
                <a:sym typeface="Helvetica Neue"/>
              </a:rPr>
              <a:t>Gravitational molecule</a:t>
            </a:r>
          </a:p>
        </p:txBody>
      </p:sp>
      <p:pic>
        <p:nvPicPr>
          <p:cNvPr id="197" name="Screen Shot 2020-06-29 at 21.44.39.png" descr="Screen Shot 2020-06-29 at 21.44.39.png"/>
          <p:cNvPicPr>
            <a:picLocks noChangeAspect="1"/>
          </p:cNvPicPr>
          <p:nvPr/>
        </p:nvPicPr>
        <p:blipFill>
          <a:blip r:embed="rId2"/>
          <a:stretch>
            <a:fillRect/>
          </a:stretch>
        </p:blipFill>
        <p:spPr>
          <a:xfrm>
            <a:off x="833296" y="1571445"/>
            <a:ext cx="3573396" cy="2510864"/>
          </a:xfrm>
          <a:prstGeom prst="rect">
            <a:avLst/>
          </a:prstGeom>
          <a:ln w="12700">
            <a:miter lim="400000"/>
          </a:ln>
        </p:spPr>
      </p:pic>
      <p:pic>
        <p:nvPicPr>
          <p:cNvPr id="198" name="Screen Shot 2020-06-29 at 21.45.32.png" descr="Screen Shot 2020-06-29 at 21.45.32.png"/>
          <p:cNvPicPr>
            <a:picLocks noChangeAspect="1"/>
          </p:cNvPicPr>
          <p:nvPr/>
        </p:nvPicPr>
        <p:blipFill>
          <a:blip r:embed="rId3"/>
          <a:stretch>
            <a:fillRect/>
          </a:stretch>
        </p:blipFill>
        <p:spPr>
          <a:xfrm>
            <a:off x="4729466" y="1361668"/>
            <a:ext cx="4231088" cy="2930420"/>
          </a:xfrm>
          <a:prstGeom prst="rect">
            <a:avLst/>
          </a:prstGeom>
          <a:ln w="12700">
            <a:miter lim="400000"/>
          </a:ln>
        </p:spPr>
      </p:pic>
      <mc:AlternateContent xmlns:mc="http://schemas.openxmlformats.org/markup-compatibility/2006" xmlns:a14="http://schemas.microsoft.com/office/drawing/2010/main">
        <mc:Choice Requires="a14">
          <p:sp>
            <p:nvSpPr>
              <p:cNvPr id="199" name="Equation"/>
              <p:cNvSpPr txBox="1"/>
              <p:nvPr/>
            </p:nvSpPr>
            <p:spPr>
              <a:xfrm>
                <a:off x="763836" y="3988207"/>
                <a:ext cx="2885854" cy="622350"/>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a:latin typeface="Cambria Math" panose="02040503050406030204" pitchFamily="18" charset="0"/>
                          <a:sym typeface="Helvetica Neue"/>
                        </a:rPr>
                        <m:t>𝑖</m:t>
                      </m:r>
                      <m:sSub>
                        <m:sSubPr>
                          <m:ctrlPr>
                            <a:rPr sz="1800" i="1">
                              <a:latin typeface="Cambria Math" panose="02040503050406030204" pitchFamily="18" charset="0"/>
                              <a:sym typeface="Helvetica Neue"/>
                            </a:rPr>
                          </m:ctrlPr>
                        </m:sSubPr>
                        <m:e>
                          <m:r>
                            <a:rPr sz="1800" i="1">
                              <a:latin typeface="Cambria Math" panose="02040503050406030204" pitchFamily="18" charset="0"/>
                              <a:sym typeface="Helvetica Neue"/>
                            </a:rPr>
                            <m:t>𝜕</m:t>
                          </m:r>
                        </m:e>
                        <m:sub>
                          <m:r>
                            <a:rPr sz="1800" i="1">
                              <a:latin typeface="Cambria Math" panose="02040503050406030204" pitchFamily="18" charset="0"/>
                              <a:sym typeface="Helvetica Neue"/>
                            </a:rPr>
                            <m:t>𝑡</m:t>
                          </m:r>
                        </m:sub>
                      </m:sSub>
                      <m:r>
                        <a:rPr sz="1800" i="1">
                          <a:latin typeface="Cambria Math" panose="02040503050406030204" pitchFamily="18" charset="0"/>
                          <a:sym typeface="Helvetica Neue"/>
                        </a:rPr>
                        <m:t>𝜑</m:t>
                      </m:r>
                      <m:r>
                        <a:rPr sz="1800" i="1">
                          <a:latin typeface="Cambria Math" panose="02040503050406030204" pitchFamily="18" charset="0"/>
                          <a:sym typeface="Helvetica Neue"/>
                        </a:rPr>
                        <m:t>=</m:t>
                      </m:r>
                      <m:d>
                        <m:dPr>
                          <m:ctrlPr>
                            <a:rPr sz="1800" i="1">
                              <a:latin typeface="Cambria Math" panose="02040503050406030204" pitchFamily="18" charset="0"/>
                              <a:sym typeface="Helvetica Neue"/>
                            </a:rPr>
                          </m:ctrlPr>
                        </m:dPr>
                        <m:e>
                          <m:r>
                            <a:rPr sz="1800" i="1">
                              <a:latin typeface="Cambria Math" panose="02040503050406030204" pitchFamily="18" charset="0"/>
                              <a:sym typeface="Helvetica Neue"/>
                            </a:rPr>
                            <m:t>−</m:t>
                          </m:r>
                          <m:f>
                            <m:fPr>
                              <m:ctrlPr>
                                <a:rPr sz="1800" i="1">
                                  <a:latin typeface="Cambria Math" panose="02040503050406030204" pitchFamily="18" charset="0"/>
                                  <a:sym typeface="Helvetica Neue"/>
                                </a:rPr>
                              </m:ctrlPr>
                            </m:fPr>
                            <m:num>
                              <m:r>
                                <a:rPr sz="1800" i="1">
                                  <a:latin typeface="Cambria Math" panose="02040503050406030204" pitchFamily="18" charset="0"/>
                                  <a:sym typeface="Helvetica Neue"/>
                                </a:rPr>
                                <m:t>1</m:t>
                              </m:r>
                            </m:num>
                            <m:den>
                              <m:r>
                                <a:rPr sz="1800" i="1">
                                  <a:latin typeface="Cambria Math" panose="02040503050406030204" pitchFamily="18" charset="0"/>
                                  <a:sym typeface="Helvetica Neue"/>
                                </a:rPr>
                                <m:t>2</m:t>
                              </m:r>
                              <m:sSup>
                                <m:sSupPr>
                                  <m:ctrlPr>
                                    <a:rPr sz="1800" i="1">
                                      <a:latin typeface="Cambria Math" panose="02040503050406030204" pitchFamily="18" charset="0"/>
                                      <a:sym typeface="Helvetica Neue"/>
                                    </a:rPr>
                                  </m:ctrlPr>
                                </m:sSupPr>
                                <m:e>
                                  <m:r>
                                    <a:rPr sz="1800" i="1">
                                      <a:latin typeface="Cambria Math" panose="02040503050406030204" pitchFamily="18" charset="0"/>
                                      <a:sym typeface="Helvetica Neue"/>
                                    </a:rPr>
                                    <m:t>𝜇</m:t>
                                  </m:r>
                                </m:e>
                                <m:sup>
                                  <m:r>
                                    <a:rPr sz="1800" i="1">
                                      <a:latin typeface="Cambria Math" panose="02040503050406030204" pitchFamily="18" charset="0"/>
                                      <a:sym typeface="Helvetica Neue"/>
                                    </a:rPr>
                                    <m:t>2</m:t>
                                  </m:r>
                                </m:sup>
                              </m:sSup>
                            </m:den>
                          </m:f>
                          <m:sSup>
                            <m:sSupPr>
                              <m:ctrlPr>
                                <a:rPr sz="1800" i="1">
                                  <a:latin typeface="Cambria Math" panose="02040503050406030204" pitchFamily="18" charset="0"/>
                                  <a:sym typeface="Helvetica Neue"/>
                                </a:rPr>
                              </m:ctrlPr>
                            </m:sSupPr>
                            <m:e>
                              <m:r>
                                <a:rPr sz="1800" i="1">
                                  <a:latin typeface="Cambria Math" panose="02040503050406030204" pitchFamily="18" charset="0"/>
                                  <a:sym typeface="Helvetica Neue"/>
                                </a:rPr>
                                <m:t>𝛻</m:t>
                              </m:r>
                            </m:e>
                            <m:sup>
                              <m:r>
                                <a:rPr sz="1800" i="1">
                                  <a:latin typeface="Cambria Math" panose="02040503050406030204" pitchFamily="18" charset="0"/>
                                  <a:sym typeface="Helvetica Neue"/>
                                </a:rPr>
                                <m:t>2</m:t>
                              </m:r>
                            </m:sup>
                          </m:sSup>
                          <m:r>
                            <a:rPr sz="1800" i="1">
                              <a:latin typeface="Cambria Math" panose="02040503050406030204" pitchFamily="18" charset="0"/>
                              <a:sym typeface="Helvetica Neue"/>
                            </a:rPr>
                            <m:t>+</m:t>
                          </m:r>
                          <m:r>
                            <a:rPr sz="1800" i="1">
                              <a:latin typeface="Cambria Math" panose="02040503050406030204" pitchFamily="18" charset="0"/>
                              <a:sym typeface="Helvetica Neue"/>
                            </a:rPr>
                            <m:t>𝑉</m:t>
                          </m:r>
                          <m:r>
                            <a:rPr sz="1800" i="1">
                              <a:latin typeface="Cambria Math" panose="02040503050406030204" pitchFamily="18" charset="0"/>
                              <a:sym typeface="Helvetica Neue"/>
                            </a:rPr>
                            <m:t>(</m:t>
                          </m:r>
                          <m:r>
                            <a:rPr sz="1800" i="1">
                              <a:latin typeface="Cambria Math" panose="02040503050406030204" pitchFamily="18" charset="0"/>
                              <a:sym typeface="Helvetica Neue"/>
                            </a:rPr>
                            <m:t>𝑟</m:t>
                          </m:r>
                          <m:r>
                            <a:rPr sz="1800" i="1">
                              <a:latin typeface="Cambria Math" panose="02040503050406030204" pitchFamily="18" charset="0"/>
                              <a:sym typeface="Helvetica Neue"/>
                            </a:rPr>
                            <m:t>)</m:t>
                          </m:r>
                        </m:e>
                      </m:d>
                      <m:r>
                        <a:rPr sz="1800" i="1">
                          <a:latin typeface="Cambria Math" panose="02040503050406030204" pitchFamily="18" charset="0"/>
                          <a:sym typeface="Helvetica Neue"/>
                        </a:rPr>
                        <m:t>𝜑</m:t>
                      </m:r>
                    </m:oMath>
                  </m:oMathPara>
                </a14:m>
                <a:endParaRPr sz="1800" dirty="0">
                  <a:latin typeface="Georgia" panose="02040502050405020303" pitchFamily="18" charset="0"/>
                  <a:sym typeface="Helvetica Neue"/>
                </a:endParaRPr>
              </a:p>
            </p:txBody>
          </p:sp>
        </mc:Choice>
        <mc:Fallback xmlns="">
          <p:sp>
            <p:nvSpPr>
              <p:cNvPr id="199" name="Equation"/>
              <p:cNvSpPr txBox="1">
                <a:spLocks noRot="1" noChangeAspect="1" noMove="1" noResize="1" noEditPoints="1" noAdjustHandles="1" noChangeArrowheads="1" noChangeShapeType="1" noTextEdit="1"/>
              </p:cNvSpPr>
              <p:nvPr/>
            </p:nvSpPr>
            <p:spPr>
              <a:xfrm>
                <a:off x="763836" y="3988207"/>
                <a:ext cx="2885854" cy="622350"/>
              </a:xfrm>
              <a:prstGeom prst="rect">
                <a:avLst/>
              </a:prstGeom>
              <a:blipFill>
                <a:blip r:embed="rId4"/>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Equation"/>
              <p:cNvSpPr txBox="1"/>
              <p:nvPr/>
            </p:nvSpPr>
            <p:spPr>
              <a:xfrm>
                <a:off x="5039177" y="3988207"/>
                <a:ext cx="2885854" cy="622350"/>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a:latin typeface="Cambria Math" panose="02040503050406030204" pitchFamily="18" charset="0"/>
                          <a:sym typeface="Helvetica Neue"/>
                        </a:rPr>
                        <m:t>𝑖</m:t>
                      </m:r>
                      <m:sSub>
                        <m:sSubPr>
                          <m:ctrlPr>
                            <a:rPr sz="1800" i="1">
                              <a:latin typeface="Cambria Math" panose="02040503050406030204" pitchFamily="18" charset="0"/>
                              <a:sym typeface="Helvetica Neue"/>
                            </a:rPr>
                          </m:ctrlPr>
                        </m:sSubPr>
                        <m:e>
                          <m:r>
                            <a:rPr sz="1800" i="1">
                              <a:latin typeface="Cambria Math" panose="02040503050406030204" pitchFamily="18" charset="0"/>
                              <a:sym typeface="Helvetica Neue"/>
                            </a:rPr>
                            <m:t>𝜕</m:t>
                          </m:r>
                        </m:e>
                        <m:sub>
                          <m:r>
                            <a:rPr sz="1800" i="1">
                              <a:latin typeface="Cambria Math" panose="02040503050406030204" pitchFamily="18" charset="0"/>
                              <a:sym typeface="Helvetica Neue"/>
                            </a:rPr>
                            <m:t>𝑡</m:t>
                          </m:r>
                        </m:sub>
                      </m:sSub>
                      <m:r>
                        <a:rPr sz="1800" i="1">
                          <a:latin typeface="Cambria Math" panose="02040503050406030204" pitchFamily="18" charset="0"/>
                          <a:sym typeface="Helvetica Neue"/>
                        </a:rPr>
                        <m:t>𝜑</m:t>
                      </m:r>
                      <m:r>
                        <a:rPr sz="1800" i="1">
                          <a:latin typeface="Cambria Math" panose="02040503050406030204" pitchFamily="18" charset="0"/>
                          <a:sym typeface="Helvetica Neue"/>
                        </a:rPr>
                        <m:t>=</m:t>
                      </m:r>
                      <m:d>
                        <m:dPr>
                          <m:ctrlPr>
                            <a:rPr sz="1800" i="1">
                              <a:latin typeface="Cambria Math" panose="02040503050406030204" pitchFamily="18" charset="0"/>
                              <a:sym typeface="Helvetica Neue"/>
                            </a:rPr>
                          </m:ctrlPr>
                        </m:dPr>
                        <m:e>
                          <m:r>
                            <a:rPr sz="1800" i="1">
                              <a:latin typeface="Cambria Math" panose="02040503050406030204" pitchFamily="18" charset="0"/>
                              <a:sym typeface="Helvetica Neue"/>
                            </a:rPr>
                            <m:t>−</m:t>
                          </m:r>
                          <m:f>
                            <m:fPr>
                              <m:ctrlPr>
                                <a:rPr sz="1800" i="1">
                                  <a:latin typeface="Cambria Math" panose="02040503050406030204" pitchFamily="18" charset="0"/>
                                  <a:sym typeface="Helvetica Neue"/>
                                </a:rPr>
                              </m:ctrlPr>
                            </m:fPr>
                            <m:num>
                              <m:r>
                                <a:rPr sz="1800" i="1">
                                  <a:latin typeface="Cambria Math" panose="02040503050406030204" pitchFamily="18" charset="0"/>
                                  <a:sym typeface="Helvetica Neue"/>
                                </a:rPr>
                                <m:t>1</m:t>
                              </m:r>
                            </m:num>
                            <m:den>
                              <m:r>
                                <a:rPr sz="1800" i="1">
                                  <a:latin typeface="Cambria Math" panose="02040503050406030204" pitchFamily="18" charset="0"/>
                                  <a:sym typeface="Helvetica Neue"/>
                                </a:rPr>
                                <m:t>2</m:t>
                              </m:r>
                              <m:sSup>
                                <m:sSupPr>
                                  <m:ctrlPr>
                                    <a:rPr sz="1800" i="1">
                                      <a:latin typeface="Cambria Math" panose="02040503050406030204" pitchFamily="18" charset="0"/>
                                      <a:sym typeface="Helvetica Neue"/>
                                    </a:rPr>
                                  </m:ctrlPr>
                                </m:sSupPr>
                                <m:e>
                                  <m:r>
                                    <a:rPr sz="1800" i="1">
                                      <a:latin typeface="Cambria Math" panose="02040503050406030204" pitchFamily="18" charset="0"/>
                                      <a:sym typeface="Helvetica Neue"/>
                                    </a:rPr>
                                    <m:t>𝜇</m:t>
                                  </m:r>
                                </m:e>
                                <m:sup>
                                  <m:r>
                                    <a:rPr sz="1800" i="1">
                                      <a:latin typeface="Cambria Math" panose="02040503050406030204" pitchFamily="18" charset="0"/>
                                      <a:sym typeface="Helvetica Neue"/>
                                    </a:rPr>
                                    <m:t>2</m:t>
                                  </m:r>
                                </m:sup>
                              </m:sSup>
                            </m:den>
                          </m:f>
                          <m:sSup>
                            <m:sSupPr>
                              <m:ctrlPr>
                                <a:rPr sz="1800" i="1">
                                  <a:latin typeface="Cambria Math" panose="02040503050406030204" pitchFamily="18" charset="0"/>
                                  <a:sym typeface="Helvetica Neue"/>
                                </a:rPr>
                              </m:ctrlPr>
                            </m:sSupPr>
                            <m:e>
                              <m:r>
                                <a:rPr sz="1800" i="1">
                                  <a:latin typeface="Cambria Math" panose="02040503050406030204" pitchFamily="18" charset="0"/>
                                  <a:sym typeface="Helvetica Neue"/>
                                </a:rPr>
                                <m:t>𝛻</m:t>
                              </m:r>
                            </m:e>
                            <m:sup>
                              <m:r>
                                <a:rPr sz="1800" i="1">
                                  <a:latin typeface="Cambria Math" panose="02040503050406030204" pitchFamily="18" charset="0"/>
                                  <a:sym typeface="Helvetica Neue"/>
                                </a:rPr>
                                <m:t>2</m:t>
                              </m:r>
                            </m:sup>
                          </m:sSup>
                          <m:r>
                            <a:rPr sz="1800" i="1">
                              <a:latin typeface="Cambria Math" panose="02040503050406030204" pitchFamily="18" charset="0"/>
                              <a:sym typeface="Helvetica Neue"/>
                            </a:rPr>
                            <m:t>+</m:t>
                          </m:r>
                          <m:r>
                            <a:rPr sz="1800" i="1">
                              <a:latin typeface="Cambria Math" panose="02040503050406030204" pitchFamily="18" charset="0"/>
                              <a:sym typeface="Helvetica Neue"/>
                            </a:rPr>
                            <m:t>𝑉</m:t>
                          </m:r>
                          <m:r>
                            <a:rPr sz="1800" i="1">
                              <a:latin typeface="Cambria Math" panose="02040503050406030204" pitchFamily="18" charset="0"/>
                              <a:sym typeface="Helvetica Neue"/>
                            </a:rPr>
                            <m:t>(</m:t>
                          </m:r>
                          <m:r>
                            <a:rPr sz="1800" i="1">
                              <a:latin typeface="Cambria Math" panose="02040503050406030204" pitchFamily="18" charset="0"/>
                              <a:sym typeface="Helvetica Neue"/>
                            </a:rPr>
                            <m:t>𝑟</m:t>
                          </m:r>
                          <m:r>
                            <a:rPr sz="1800" i="1">
                              <a:latin typeface="Cambria Math" panose="02040503050406030204" pitchFamily="18" charset="0"/>
                              <a:sym typeface="Helvetica Neue"/>
                            </a:rPr>
                            <m:t>)</m:t>
                          </m:r>
                        </m:e>
                      </m:d>
                      <m:r>
                        <a:rPr sz="1800" i="1">
                          <a:latin typeface="Cambria Math" panose="02040503050406030204" pitchFamily="18" charset="0"/>
                          <a:sym typeface="Helvetica Neue"/>
                        </a:rPr>
                        <m:t>𝜑</m:t>
                      </m:r>
                    </m:oMath>
                  </m:oMathPara>
                </a14:m>
                <a:endParaRPr sz="1800" dirty="0">
                  <a:latin typeface="Georgia" panose="02040502050405020303" pitchFamily="18" charset="0"/>
                  <a:sym typeface="Helvetica Neue"/>
                </a:endParaRPr>
              </a:p>
            </p:txBody>
          </p:sp>
        </mc:Choice>
        <mc:Fallback xmlns="">
          <p:sp>
            <p:nvSpPr>
              <p:cNvPr id="200" name="Equation"/>
              <p:cNvSpPr txBox="1">
                <a:spLocks noRot="1" noChangeAspect="1" noMove="1" noResize="1" noEditPoints="1" noAdjustHandles="1" noChangeArrowheads="1" noChangeShapeType="1" noTextEdit="1"/>
              </p:cNvSpPr>
              <p:nvPr/>
            </p:nvSpPr>
            <p:spPr>
              <a:xfrm>
                <a:off x="5039177" y="3988207"/>
                <a:ext cx="2885854" cy="622350"/>
              </a:xfrm>
              <a:prstGeom prst="rect">
                <a:avLst/>
              </a:prstGeom>
              <a:blipFill>
                <a:blip r:embed="rId5"/>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Equation"/>
              <p:cNvSpPr txBox="1"/>
              <p:nvPr/>
            </p:nvSpPr>
            <p:spPr>
              <a:xfrm>
                <a:off x="807279" y="4936366"/>
                <a:ext cx="1144929" cy="516745"/>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smtClean="0">
                          <a:latin typeface="Cambria Math" panose="02040503050406030204" pitchFamily="18" charset="0"/>
                          <a:sym typeface="Helvetica Neue"/>
                        </a:rPr>
                        <m:t>𝑉</m:t>
                      </m:r>
                      <m:r>
                        <a:rPr sz="1800" i="1" smtClean="0">
                          <a:latin typeface="Cambria Math" panose="02040503050406030204" pitchFamily="18" charset="0"/>
                          <a:sym typeface="Helvetica Neue"/>
                        </a:rPr>
                        <m:t>(</m:t>
                      </m:r>
                      <m:r>
                        <a:rPr sz="1800" i="1" smtClean="0">
                          <a:latin typeface="Cambria Math" panose="02040503050406030204" pitchFamily="18" charset="0"/>
                          <a:sym typeface="Helvetica Neue"/>
                        </a:rPr>
                        <m:t>𝑟</m:t>
                      </m:r>
                      <m:r>
                        <a:rPr sz="1800" i="1" smtClean="0">
                          <a:latin typeface="Cambria Math" panose="02040503050406030204" pitchFamily="18" charset="0"/>
                          <a:sym typeface="Helvetica Neue"/>
                        </a:rPr>
                        <m:t>)=</m:t>
                      </m:r>
                      <m:f>
                        <m:fPr>
                          <m:ctrlPr>
                            <a:rPr sz="1800" i="1">
                              <a:latin typeface="Cambria Math" panose="02040503050406030204" pitchFamily="18" charset="0"/>
                              <a:sym typeface="Helvetica Neue"/>
                            </a:rPr>
                          </m:ctrlPr>
                        </m:fPr>
                        <m:num>
                          <m:r>
                            <a:rPr sz="1800" i="1">
                              <a:latin typeface="Cambria Math" panose="02040503050406030204" pitchFamily="18" charset="0"/>
                              <a:sym typeface="Helvetica Neue"/>
                            </a:rPr>
                            <m:t>𝜇</m:t>
                          </m:r>
                          <m:r>
                            <a:rPr sz="1800" i="1">
                              <a:latin typeface="Cambria Math" panose="02040503050406030204" pitchFamily="18" charset="0"/>
                              <a:sym typeface="Helvetica Neue"/>
                            </a:rPr>
                            <m:t>𝑀</m:t>
                          </m:r>
                        </m:num>
                        <m:den>
                          <m:r>
                            <a:rPr sz="1800" i="1">
                              <a:latin typeface="Cambria Math" panose="02040503050406030204" pitchFamily="18" charset="0"/>
                              <a:sym typeface="Helvetica Neue"/>
                            </a:rPr>
                            <m:t>𝑟</m:t>
                          </m:r>
                        </m:den>
                      </m:f>
                    </m:oMath>
                  </m:oMathPara>
                </a14:m>
                <a:endParaRPr sz="1800" dirty="0">
                  <a:latin typeface="Georgia" panose="02040502050405020303" pitchFamily="18" charset="0"/>
                  <a:sym typeface="Helvetica Neue"/>
                </a:endParaRPr>
              </a:p>
            </p:txBody>
          </p:sp>
        </mc:Choice>
        <mc:Fallback xmlns="">
          <p:sp>
            <p:nvSpPr>
              <p:cNvPr id="201" name="Equation"/>
              <p:cNvSpPr txBox="1">
                <a:spLocks noRot="1" noChangeAspect="1" noMove="1" noResize="1" noEditPoints="1" noAdjustHandles="1" noChangeArrowheads="1" noChangeShapeType="1" noTextEdit="1"/>
              </p:cNvSpPr>
              <p:nvPr/>
            </p:nvSpPr>
            <p:spPr>
              <a:xfrm>
                <a:off x="807279" y="4936366"/>
                <a:ext cx="1144929" cy="516745"/>
              </a:xfrm>
              <a:prstGeom prst="rect">
                <a:avLst/>
              </a:prstGeom>
              <a:blipFill>
                <a:blip r:embed="rId6"/>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Equation"/>
              <p:cNvSpPr txBox="1"/>
              <p:nvPr/>
            </p:nvSpPr>
            <p:spPr>
              <a:xfrm>
                <a:off x="5109909" y="4899558"/>
                <a:ext cx="3121047" cy="567720"/>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a:latin typeface="Cambria Math" panose="02040503050406030204" pitchFamily="18" charset="0"/>
                          <a:sym typeface="Helvetica Neue"/>
                        </a:rPr>
                        <m:t>𝑉</m:t>
                      </m:r>
                      <m:r>
                        <a:rPr sz="1800" i="1">
                          <a:latin typeface="Cambria Math" panose="02040503050406030204" pitchFamily="18" charset="0"/>
                          <a:sym typeface="Helvetica Neue"/>
                        </a:rPr>
                        <m:t>(</m:t>
                      </m:r>
                      <m:r>
                        <a:rPr sz="1800" i="1">
                          <a:latin typeface="Cambria Math" panose="02040503050406030204" pitchFamily="18" charset="0"/>
                          <a:sym typeface="Helvetica Neue"/>
                        </a:rPr>
                        <m:t>𝑟</m:t>
                      </m:r>
                      <m:r>
                        <a:rPr sz="1800" i="1">
                          <a:latin typeface="Cambria Math" panose="02040503050406030204" pitchFamily="18" charset="0"/>
                          <a:sym typeface="Helvetica Neue"/>
                        </a:rPr>
                        <m:t>)=</m:t>
                      </m:r>
                      <m:f>
                        <m:fPr>
                          <m:ctrlPr>
                            <a:rPr sz="1800" i="1">
                              <a:latin typeface="Cambria Math" panose="02040503050406030204" pitchFamily="18" charset="0"/>
                              <a:sym typeface="Helvetica Neue"/>
                            </a:rPr>
                          </m:ctrlPr>
                        </m:fPr>
                        <m:num>
                          <m:r>
                            <a:rPr sz="1800" i="1">
                              <a:latin typeface="Cambria Math" panose="02040503050406030204" pitchFamily="18" charset="0"/>
                              <a:sym typeface="Helvetica Neue"/>
                            </a:rPr>
                            <m:t>𝜇</m:t>
                          </m:r>
                          <m:sSub>
                            <m:sSubPr>
                              <m:ctrlPr>
                                <a:rPr sz="1800" i="1">
                                  <a:latin typeface="Cambria Math" panose="02040503050406030204" pitchFamily="18" charset="0"/>
                                  <a:sym typeface="Helvetica Neue"/>
                                </a:rPr>
                              </m:ctrlPr>
                            </m:sSubPr>
                            <m:e>
                              <m:r>
                                <a:rPr sz="1800" i="1">
                                  <a:latin typeface="Cambria Math" panose="02040503050406030204" pitchFamily="18" charset="0"/>
                                  <a:sym typeface="Helvetica Neue"/>
                                </a:rPr>
                                <m:t>𝑀</m:t>
                              </m:r>
                            </m:e>
                            <m:sub>
                              <m:r>
                                <a:rPr sz="1800" i="1">
                                  <a:latin typeface="Cambria Math" panose="02040503050406030204" pitchFamily="18" charset="0"/>
                                  <a:sym typeface="Helvetica Neue"/>
                                </a:rPr>
                                <m:t>1</m:t>
                              </m:r>
                            </m:sub>
                          </m:sSub>
                        </m:num>
                        <m:den>
                          <m:r>
                            <a:rPr sz="1800" i="1">
                              <a:latin typeface="Cambria Math" panose="02040503050406030204" pitchFamily="18" charset="0"/>
                              <a:sym typeface="Helvetica Neue"/>
                            </a:rPr>
                            <m:t>|</m:t>
                          </m:r>
                          <m:r>
                            <a:rPr sz="1800" i="1">
                              <a:latin typeface="Cambria Math" panose="02040503050406030204" pitchFamily="18" charset="0"/>
                              <a:sym typeface="Helvetica Neue"/>
                            </a:rPr>
                            <m:t>𝑟</m:t>
                          </m:r>
                          <m:r>
                            <a:rPr sz="1800" i="1">
                              <a:latin typeface="Cambria Math" panose="02040503050406030204" pitchFamily="18" charset="0"/>
                              <a:sym typeface="Helvetica Neue"/>
                            </a:rPr>
                            <m:t>−</m:t>
                          </m:r>
                          <m:sSub>
                            <m:sSubPr>
                              <m:ctrlPr>
                                <a:rPr sz="1800" i="1">
                                  <a:latin typeface="Cambria Math" panose="02040503050406030204" pitchFamily="18" charset="0"/>
                                  <a:sym typeface="Helvetica Neue"/>
                                </a:rPr>
                              </m:ctrlPr>
                            </m:sSubPr>
                            <m:e>
                              <m:r>
                                <a:rPr sz="1800" i="1">
                                  <a:latin typeface="Cambria Math" panose="02040503050406030204" pitchFamily="18" charset="0"/>
                                  <a:sym typeface="Helvetica Neue"/>
                                </a:rPr>
                                <m:t>𝑟</m:t>
                              </m:r>
                            </m:e>
                            <m:sub>
                              <m:r>
                                <a:rPr sz="1800" i="1">
                                  <a:latin typeface="Cambria Math" panose="02040503050406030204" pitchFamily="18" charset="0"/>
                                  <a:sym typeface="Helvetica Neue"/>
                                </a:rPr>
                                <m:t>1</m:t>
                              </m:r>
                            </m:sub>
                          </m:sSub>
                          <m:r>
                            <a:rPr sz="1800" i="1">
                              <a:latin typeface="Cambria Math" panose="02040503050406030204" pitchFamily="18" charset="0"/>
                              <a:sym typeface="Helvetica Neue"/>
                            </a:rPr>
                            <m:t>(</m:t>
                          </m:r>
                          <m:r>
                            <a:rPr sz="1800" i="1">
                              <a:latin typeface="Cambria Math" panose="02040503050406030204" pitchFamily="18" charset="0"/>
                              <a:sym typeface="Helvetica Neue"/>
                            </a:rPr>
                            <m:t>𝑡</m:t>
                          </m:r>
                          <m:r>
                            <a:rPr sz="1800" i="1">
                              <a:latin typeface="Cambria Math" panose="02040503050406030204" pitchFamily="18" charset="0"/>
                              <a:sym typeface="Helvetica Neue"/>
                            </a:rPr>
                            <m:t>)|</m:t>
                          </m:r>
                        </m:den>
                      </m:f>
                      <m:r>
                        <a:rPr sz="1800" i="1">
                          <a:latin typeface="Cambria Math" panose="02040503050406030204" pitchFamily="18" charset="0"/>
                          <a:sym typeface="Helvetica Neue"/>
                        </a:rPr>
                        <m:t>+</m:t>
                      </m:r>
                      <m:f>
                        <m:fPr>
                          <m:ctrlPr>
                            <a:rPr sz="1800" i="1">
                              <a:latin typeface="Cambria Math" panose="02040503050406030204" pitchFamily="18" charset="0"/>
                              <a:sym typeface="Helvetica Neue"/>
                            </a:rPr>
                          </m:ctrlPr>
                        </m:fPr>
                        <m:num>
                          <m:r>
                            <a:rPr sz="1800" i="1">
                              <a:latin typeface="Cambria Math" panose="02040503050406030204" pitchFamily="18" charset="0"/>
                              <a:sym typeface="Helvetica Neue"/>
                            </a:rPr>
                            <m:t>𝜇</m:t>
                          </m:r>
                          <m:sSub>
                            <m:sSubPr>
                              <m:ctrlPr>
                                <a:rPr sz="1800" i="1">
                                  <a:latin typeface="Cambria Math" panose="02040503050406030204" pitchFamily="18" charset="0"/>
                                  <a:sym typeface="Helvetica Neue"/>
                                </a:rPr>
                              </m:ctrlPr>
                            </m:sSubPr>
                            <m:e>
                              <m:r>
                                <a:rPr sz="1800" i="1">
                                  <a:latin typeface="Cambria Math" panose="02040503050406030204" pitchFamily="18" charset="0"/>
                                  <a:sym typeface="Helvetica Neue"/>
                                </a:rPr>
                                <m:t>𝑀</m:t>
                              </m:r>
                            </m:e>
                            <m:sub>
                              <m:r>
                                <a:rPr sz="1800" i="1">
                                  <a:latin typeface="Cambria Math" panose="02040503050406030204" pitchFamily="18" charset="0"/>
                                  <a:sym typeface="Helvetica Neue"/>
                                </a:rPr>
                                <m:t>2</m:t>
                              </m:r>
                            </m:sub>
                          </m:sSub>
                        </m:num>
                        <m:den>
                          <m:r>
                            <a:rPr sz="1800" i="1">
                              <a:latin typeface="Cambria Math" panose="02040503050406030204" pitchFamily="18" charset="0"/>
                              <a:sym typeface="Helvetica Neue"/>
                            </a:rPr>
                            <m:t>|</m:t>
                          </m:r>
                          <m:r>
                            <a:rPr sz="1800" i="1">
                              <a:latin typeface="Cambria Math" panose="02040503050406030204" pitchFamily="18" charset="0"/>
                              <a:sym typeface="Helvetica Neue"/>
                            </a:rPr>
                            <m:t>𝑟</m:t>
                          </m:r>
                          <m:r>
                            <a:rPr sz="1800" i="1">
                              <a:latin typeface="Cambria Math" panose="02040503050406030204" pitchFamily="18" charset="0"/>
                              <a:sym typeface="Helvetica Neue"/>
                            </a:rPr>
                            <m:t>−</m:t>
                          </m:r>
                          <m:sSub>
                            <m:sSubPr>
                              <m:ctrlPr>
                                <a:rPr sz="1800" i="1">
                                  <a:latin typeface="Cambria Math" panose="02040503050406030204" pitchFamily="18" charset="0"/>
                                  <a:sym typeface="Helvetica Neue"/>
                                </a:rPr>
                              </m:ctrlPr>
                            </m:sSubPr>
                            <m:e>
                              <m:r>
                                <a:rPr sz="1800" i="1">
                                  <a:latin typeface="Cambria Math" panose="02040503050406030204" pitchFamily="18" charset="0"/>
                                  <a:sym typeface="Helvetica Neue"/>
                                </a:rPr>
                                <m:t>𝑟</m:t>
                              </m:r>
                            </m:e>
                            <m:sub>
                              <m:r>
                                <a:rPr sz="1800" i="1">
                                  <a:latin typeface="Cambria Math" panose="02040503050406030204" pitchFamily="18" charset="0"/>
                                  <a:sym typeface="Helvetica Neue"/>
                                </a:rPr>
                                <m:t>2</m:t>
                              </m:r>
                            </m:sub>
                          </m:sSub>
                          <m:r>
                            <a:rPr sz="1800" i="1">
                              <a:latin typeface="Cambria Math" panose="02040503050406030204" pitchFamily="18" charset="0"/>
                              <a:sym typeface="Helvetica Neue"/>
                            </a:rPr>
                            <m:t>(</m:t>
                          </m:r>
                          <m:r>
                            <a:rPr sz="1800" i="1">
                              <a:latin typeface="Cambria Math" panose="02040503050406030204" pitchFamily="18" charset="0"/>
                              <a:sym typeface="Helvetica Neue"/>
                            </a:rPr>
                            <m:t>𝑡</m:t>
                          </m:r>
                          <m:r>
                            <a:rPr sz="1800" i="1">
                              <a:latin typeface="Cambria Math" panose="02040503050406030204" pitchFamily="18" charset="0"/>
                              <a:sym typeface="Helvetica Neue"/>
                            </a:rPr>
                            <m:t>)|</m:t>
                          </m:r>
                        </m:den>
                      </m:f>
                    </m:oMath>
                  </m:oMathPara>
                </a14:m>
                <a:endParaRPr sz="1800" dirty="0">
                  <a:latin typeface="Georgia" panose="02040502050405020303" pitchFamily="18" charset="0"/>
                  <a:sym typeface="Helvetica Neue"/>
                </a:endParaRPr>
              </a:p>
            </p:txBody>
          </p:sp>
        </mc:Choice>
        <mc:Fallback xmlns="">
          <p:sp>
            <p:nvSpPr>
              <p:cNvPr id="202" name="Equation"/>
              <p:cNvSpPr txBox="1">
                <a:spLocks noRot="1" noChangeAspect="1" noMove="1" noResize="1" noEditPoints="1" noAdjustHandles="1" noChangeArrowheads="1" noChangeShapeType="1" noTextEdit="1"/>
              </p:cNvSpPr>
              <p:nvPr/>
            </p:nvSpPr>
            <p:spPr>
              <a:xfrm>
                <a:off x="5109909" y="4899558"/>
                <a:ext cx="3121047" cy="567720"/>
              </a:xfrm>
              <a:prstGeom prst="rect">
                <a:avLst/>
              </a:prstGeom>
              <a:blipFill>
                <a:blip r:embed="rId7"/>
                <a:stretch>
                  <a:fillRect/>
                </a:stretch>
              </a:blipFill>
              <a:ln w="12700">
                <a:miter lim="400000"/>
              </a:ln>
            </p:spPr>
            <p:txBody>
              <a:bodyPr/>
              <a:lstStyle/>
              <a:p>
                <a:r>
                  <a:rPr lang="en-US">
                    <a:noFill/>
                  </a:rPr>
                  <a:t> </a:t>
                </a:r>
              </a:p>
            </p:txBody>
          </p:sp>
        </mc:Fallback>
      </mc:AlternateContent>
      <p:sp>
        <p:nvSpPr>
          <p:cNvPr id="203" name="Gravitatioanl atom"/>
          <p:cNvSpPr txBox="1"/>
          <p:nvPr/>
        </p:nvSpPr>
        <p:spPr>
          <a:xfrm>
            <a:off x="1414776" y="1424126"/>
            <a:ext cx="2003755"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0"/>
            </a:lvl1pPr>
          </a:lstStyle>
          <a:p>
            <a:pPr algn="ctr" defTabSz="410751">
              <a:spcBef>
                <a:spcPts val="0"/>
              </a:spcBef>
            </a:pPr>
            <a:r>
              <a:rPr sz="1800" dirty="0">
                <a:latin typeface="Georgia" panose="02040502050405020303" pitchFamily="18" charset="0"/>
                <a:sym typeface="Helvetica Neue"/>
              </a:rPr>
              <a:t>Gravitation</a:t>
            </a:r>
            <a:r>
              <a:rPr lang="pt-PT" sz="1800" dirty="0">
                <a:latin typeface="Georgia" panose="02040502050405020303" pitchFamily="18" charset="0"/>
                <a:sym typeface="Helvetica Neue"/>
              </a:rPr>
              <a:t>a</a:t>
            </a:r>
            <a:r>
              <a:rPr sz="1800" dirty="0">
                <a:latin typeface="Georgia" panose="02040502050405020303" pitchFamily="18" charset="0"/>
                <a:sym typeface="Helvetica Neue"/>
              </a:rPr>
              <a:t>l atom</a:t>
            </a:r>
          </a:p>
        </p:txBody>
      </p:sp>
      <p:sp>
        <p:nvSpPr>
          <p:cNvPr id="204" name="Gravitatioanl molecule"/>
          <p:cNvSpPr txBox="1"/>
          <p:nvPr/>
        </p:nvSpPr>
        <p:spPr>
          <a:xfrm>
            <a:off x="5656459" y="1424126"/>
            <a:ext cx="2399696"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0"/>
            </a:lvl1pPr>
          </a:lstStyle>
          <a:p>
            <a:pPr algn="ctr" defTabSz="410751">
              <a:spcBef>
                <a:spcPts val="0"/>
              </a:spcBef>
            </a:pPr>
            <a:r>
              <a:rPr sz="1800" dirty="0">
                <a:latin typeface="Georgia" panose="02040502050405020303" pitchFamily="18" charset="0"/>
                <a:sym typeface="Helvetica Neue"/>
              </a:rPr>
              <a:t>Gravitation</a:t>
            </a:r>
            <a:r>
              <a:rPr lang="pt-PT" sz="1800" dirty="0">
                <a:latin typeface="Georgia" panose="02040502050405020303" pitchFamily="18" charset="0"/>
                <a:sym typeface="Helvetica Neue"/>
              </a:rPr>
              <a:t>a</a:t>
            </a:r>
            <a:r>
              <a:rPr sz="1800" dirty="0">
                <a:latin typeface="Georgia" panose="02040502050405020303" pitchFamily="18" charset="0"/>
                <a:sym typeface="Helvetica Neue"/>
              </a:rPr>
              <a:t>l molecule</a:t>
            </a:r>
          </a:p>
        </p:txBody>
      </p:sp>
      <p:sp>
        <p:nvSpPr>
          <p:cNvPr id="205" name="Hydrogen atom"/>
          <p:cNvSpPr txBox="1"/>
          <p:nvPr/>
        </p:nvSpPr>
        <p:spPr>
          <a:xfrm>
            <a:off x="1312918" y="5785747"/>
            <a:ext cx="1673536" cy="374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lgn="l" defTabSz="1733930">
              <a:lnSpc>
                <a:spcPct val="120000"/>
              </a:lnSpc>
              <a:spcBef>
                <a:spcPts val="2000"/>
              </a:spcBef>
              <a:defRPr sz="3000" b="0"/>
            </a:lvl1pPr>
          </a:lstStyle>
          <a:p>
            <a:pPr defTabSz="1219126">
              <a:spcBef>
                <a:spcPts val="1406"/>
              </a:spcBef>
            </a:pPr>
            <a:r>
              <a:rPr sz="1800" dirty="0">
                <a:latin typeface="Georgia" panose="02040502050405020303" pitchFamily="18" charset="0"/>
                <a:sym typeface="Helvetica Neue"/>
              </a:rPr>
              <a:t>Hydrogen atom</a:t>
            </a:r>
          </a:p>
        </p:txBody>
      </p:sp>
      <p:sp>
        <p:nvSpPr>
          <p:cNvPr id="206" name="Di-hydrogen molecule"/>
          <p:cNvSpPr txBox="1"/>
          <p:nvPr/>
        </p:nvSpPr>
        <p:spPr>
          <a:xfrm>
            <a:off x="5498638" y="5785747"/>
            <a:ext cx="2343591" cy="374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lgn="l" defTabSz="1733930">
              <a:lnSpc>
                <a:spcPct val="120000"/>
              </a:lnSpc>
              <a:spcBef>
                <a:spcPts val="2000"/>
              </a:spcBef>
              <a:defRPr sz="3000" b="0"/>
            </a:lvl1pPr>
          </a:lstStyle>
          <a:p>
            <a:pPr defTabSz="1219126">
              <a:spcBef>
                <a:spcPts val="1406"/>
              </a:spcBef>
            </a:pPr>
            <a:r>
              <a:rPr sz="1800" dirty="0">
                <a:latin typeface="Georgia" panose="02040502050405020303" pitchFamily="18" charset="0"/>
                <a:sym typeface="Helvetica Neue"/>
              </a:rPr>
              <a:t>Di-hydrogen molecule</a:t>
            </a:r>
          </a:p>
        </p:txBody>
      </p:sp>
      <p:sp>
        <p:nvSpPr>
          <p:cNvPr id="207" name="Arrow"/>
          <p:cNvSpPr/>
          <p:nvPr/>
        </p:nvSpPr>
        <p:spPr>
          <a:xfrm>
            <a:off x="4406692" y="5917090"/>
            <a:ext cx="679038" cy="295570"/>
          </a:xfrm>
          <a:prstGeom prst="rightArrow">
            <a:avLst>
              <a:gd name="adj1" fmla="val 32000"/>
              <a:gd name="adj2" fmla="val 147033"/>
            </a:avLst>
          </a:prstGeom>
          <a:solidFill>
            <a:srgbClr val="000000"/>
          </a:solidFill>
          <a:ln w="12700">
            <a:miter lim="400000"/>
          </a:ln>
        </p:spPr>
        <p:txBody>
          <a:bodyPr lIns="35719" tIns="35719" rIns="35719" bIns="35719" anchor="ctr"/>
          <a:lstStyle/>
          <a:p>
            <a:pPr algn="ctr" defTabSz="410751">
              <a:spcBef>
                <a:spcPts val="0"/>
              </a:spcBef>
              <a:defRPr sz="2200" b="0">
                <a:solidFill>
                  <a:srgbClr val="FFFFFF"/>
                </a:solidFill>
                <a:latin typeface="+mn-lt"/>
                <a:ea typeface="+mn-ea"/>
                <a:cs typeface="+mn-cs"/>
                <a:sym typeface="Helvetica Neue Medium"/>
              </a:defRPr>
            </a:pPr>
            <a:endParaRPr sz="1547">
              <a:solidFill>
                <a:srgbClr val="FFFFFF"/>
              </a:solidFill>
              <a:latin typeface="Georgia" panose="02040502050405020303" pitchFamily="18" charset="0"/>
              <a:sym typeface="Helvetica Neue Medium"/>
            </a:endParaRPr>
          </a:p>
        </p:txBody>
      </p:sp>
      <p:sp>
        <p:nvSpPr>
          <p:cNvPr id="208" name="spectrum of molecule"/>
          <p:cNvSpPr txBox="1"/>
          <p:nvPr/>
        </p:nvSpPr>
        <p:spPr>
          <a:xfrm>
            <a:off x="5498638" y="6171775"/>
            <a:ext cx="2265044"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0"/>
            </a:lvl1pPr>
          </a:lstStyle>
          <a:p>
            <a:pPr algn="ctr" defTabSz="410751">
              <a:spcBef>
                <a:spcPts val="0"/>
              </a:spcBef>
            </a:pPr>
            <a:r>
              <a:rPr sz="1800" dirty="0">
                <a:latin typeface="Georgia" panose="02040502050405020303" pitchFamily="18" charset="0"/>
                <a:sym typeface="Helvetica Neue"/>
              </a:rPr>
              <a:t>spectrum of molecule</a:t>
            </a:r>
          </a:p>
        </p:txBody>
      </p:sp>
    </p:spTree>
    <p:extLst>
      <p:ext uri="{BB962C8B-B14F-4D97-AF65-F5344CB8AC3E}">
        <p14:creationId xmlns:p14="http://schemas.microsoft.com/office/powerpoint/2010/main" val="57388094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ypical length scale"/>
          <p:cNvSpPr txBox="1"/>
          <p:nvPr/>
        </p:nvSpPr>
        <p:spPr>
          <a:xfrm>
            <a:off x="2938700" y="11020"/>
            <a:ext cx="3180359" cy="713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ts val="8200"/>
              </a:lnSpc>
              <a:spcBef>
                <a:spcPts val="1200"/>
              </a:spcBef>
              <a:defRPr sz="5000">
                <a:solidFill>
                  <a:schemeClr val="accent3">
                    <a:hueOff val="914337"/>
                    <a:satOff val="31515"/>
                    <a:lumOff val="-30790"/>
                  </a:schemeClr>
                </a:solidFill>
              </a:defRPr>
            </a:lvl1pPr>
          </a:lstStyle>
          <a:p>
            <a:pPr algn="ctr" defTabSz="321457">
              <a:lnSpc>
                <a:spcPts val="5765"/>
              </a:lnSpc>
              <a:spcBef>
                <a:spcPts val="844"/>
              </a:spcBef>
            </a:pPr>
            <a:r>
              <a:rPr sz="2800" dirty="0">
                <a:solidFill>
                  <a:srgbClr val="800000"/>
                </a:solidFill>
                <a:latin typeface="Georgia" panose="02040502050405020303" pitchFamily="18" charset="0"/>
                <a:sym typeface="Helvetica Neue"/>
              </a:rPr>
              <a:t>Typical length scale</a:t>
            </a:r>
          </a:p>
        </p:txBody>
      </p:sp>
      <p:pic>
        <p:nvPicPr>
          <p:cNvPr id="211" name="Screen Shot 2020-07-01 at 15.25.44.png" descr="Screen Shot 2020-07-01 at 15.25.44.png"/>
          <p:cNvPicPr>
            <a:picLocks noChangeAspect="1"/>
          </p:cNvPicPr>
          <p:nvPr/>
        </p:nvPicPr>
        <p:blipFill>
          <a:blip r:embed="rId2"/>
          <a:stretch>
            <a:fillRect/>
          </a:stretch>
        </p:blipFill>
        <p:spPr>
          <a:xfrm>
            <a:off x="987405" y="1959193"/>
            <a:ext cx="2964657" cy="2366368"/>
          </a:xfrm>
          <a:prstGeom prst="rect">
            <a:avLst/>
          </a:prstGeom>
          <a:ln w="12700">
            <a:miter lim="400000"/>
          </a:ln>
        </p:spPr>
      </p:pic>
      <p:pic>
        <p:nvPicPr>
          <p:cNvPr id="212" name="Screen Shot 2020-07-01 at 15.26.19.png" descr="Screen Shot 2020-07-01 at 15.26.19.png"/>
          <p:cNvPicPr>
            <a:picLocks noChangeAspect="1"/>
          </p:cNvPicPr>
          <p:nvPr/>
        </p:nvPicPr>
        <p:blipFill>
          <a:blip r:embed="rId3"/>
          <a:stretch>
            <a:fillRect/>
          </a:stretch>
        </p:blipFill>
        <p:spPr>
          <a:xfrm>
            <a:off x="4214395" y="1123418"/>
            <a:ext cx="5295305" cy="4116587"/>
          </a:xfrm>
          <a:prstGeom prst="rect">
            <a:avLst/>
          </a:prstGeom>
          <a:ln w="12700">
            <a:miter lim="400000"/>
          </a:ln>
        </p:spPr>
      </p:pic>
      <p:sp>
        <p:nvSpPr>
          <p:cNvPr id="213" name="Line"/>
          <p:cNvSpPr/>
          <p:nvPr/>
        </p:nvSpPr>
        <p:spPr>
          <a:xfrm>
            <a:off x="2014839" y="3142376"/>
            <a:ext cx="1367482" cy="1"/>
          </a:xfrm>
          <a:prstGeom prst="line">
            <a:avLst/>
          </a:prstGeom>
          <a:ln w="50800">
            <a:solidFill>
              <a:srgbClr val="000000"/>
            </a:solidFill>
            <a:miter lim="400000"/>
            <a:headEnd type="triangle"/>
            <a:tailEnd type="triangle"/>
          </a:ln>
        </p:spPr>
        <p:txBody>
          <a:bodyPr lIns="35719" tIns="35719" rIns="35719" bIns="35719" anchor="ctr"/>
          <a:lstStyle/>
          <a:p>
            <a:pPr defTabSz="1219126">
              <a:lnSpc>
                <a:spcPct val="90000"/>
              </a:lnSpc>
              <a:spcBef>
                <a:spcPts val="2250"/>
              </a:spcBef>
              <a:defRPr sz="3000" b="0"/>
            </a:pPr>
            <a:endParaRPr sz="2109">
              <a:latin typeface="Georgia" panose="02040502050405020303" pitchFamily="18" charset="0"/>
              <a:sym typeface="Helvetica Neue"/>
            </a:endParaRPr>
          </a:p>
        </p:txBody>
      </p:sp>
      <mc:AlternateContent xmlns:mc="http://schemas.openxmlformats.org/markup-compatibility/2006" xmlns:a14="http://schemas.microsoft.com/office/drawing/2010/main">
        <mc:Choice Requires="a14">
          <p:sp>
            <p:nvSpPr>
              <p:cNvPr id="214" name="Equation"/>
              <p:cNvSpPr txBox="1"/>
              <p:nvPr/>
            </p:nvSpPr>
            <p:spPr>
              <a:xfrm>
                <a:off x="2568791" y="2744075"/>
                <a:ext cx="369909" cy="443648"/>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2883" i="1">
                          <a:latin typeface="Cambria Math" panose="02040503050406030204" pitchFamily="18" charset="0"/>
                          <a:sym typeface="Helvetica Neue"/>
                        </a:rPr>
                        <m:t>𝐷</m:t>
                      </m:r>
                    </m:oMath>
                  </m:oMathPara>
                </a14:m>
                <a:endParaRPr sz="2883">
                  <a:latin typeface="Georgia" panose="02040502050405020303" pitchFamily="18" charset="0"/>
                  <a:sym typeface="Helvetica Neue"/>
                </a:endParaRPr>
              </a:p>
            </p:txBody>
          </p:sp>
        </mc:Choice>
        <mc:Fallback xmlns="">
          <p:sp>
            <p:nvSpPr>
              <p:cNvPr id="214" name="Equation"/>
              <p:cNvSpPr txBox="1">
                <a:spLocks noRot="1" noChangeAspect="1" noMove="1" noResize="1" noEditPoints="1" noAdjustHandles="1" noChangeArrowheads="1" noChangeShapeType="1" noTextEdit="1"/>
              </p:cNvSpPr>
              <p:nvPr/>
            </p:nvSpPr>
            <p:spPr>
              <a:xfrm>
                <a:off x="2568791" y="2744075"/>
                <a:ext cx="369909" cy="443648"/>
              </a:xfrm>
              <a:prstGeom prst="rect">
                <a:avLst/>
              </a:prstGeom>
              <a:blipFill>
                <a:blip r:embed="rId4"/>
                <a:stretch>
                  <a:fillRect/>
                </a:stretch>
              </a:blipFill>
              <a:ln w="12700">
                <a:miter lim="400000"/>
              </a:ln>
            </p:spPr>
            <p:txBody>
              <a:bodyPr/>
              <a:lstStyle/>
              <a:p>
                <a:r>
                  <a:rPr lang="pt-PT">
                    <a:noFill/>
                  </a:rPr>
                  <a:t> </a:t>
                </a:r>
              </a:p>
            </p:txBody>
          </p:sp>
        </mc:Fallback>
      </mc:AlternateContent>
      <p:sp>
        <p:nvSpPr>
          <p:cNvPr id="215" name="Line"/>
          <p:cNvSpPr/>
          <p:nvPr/>
        </p:nvSpPr>
        <p:spPr>
          <a:xfrm>
            <a:off x="901593" y="3142376"/>
            <a:ext cx="573494" cy="1"/>
          </a:xfrm>
          <a:prstGeom prst="line">
            <a:avLst/>
          </a:prstGeom>
          <a:ln w="50800">
            <a:solidFill>
              <a:srgbClr val="000000"/>
            </a:solidFill>
            <a:miter lim="400000"/>
            <a:headEnd type="triangle"/>
            <a:tailEnd type="triangle"/>
          </a:ln>
        </p:spPr>
        <p:txBody>
          <a:bodyPr lIns="35719" tIns="35719" rIns="35719" bIns="35719" anchor="ctr"/>
          <a:lstStyle/>
          <a:p>
            <a:pPr defTabSz="1219126">
              <a:lnSpc>
                <a:spcPct val="90000"/>
              </a:lnSpc>
              <a:spcBef>
                <a:spcPts val="2250"/>
              </a:spcBef>
              <a:defRPr sz="3000" b="0"/>
            </a:pPr>
            <a:endParaRPr sz="2109">
              <a:latin typeface="Georgia" panose="02040502050405020303" pitchFamily="18" charset="0"/>
              <a:sym typeface="Helvetica Neue"/>
            </a:endParaRPr>
          </a:p>
        </p:txBody>
      </p:sp>
      <mc:AlternateContent xmlns:mc="http://schemas.openxmlformats.org/markup-compatibility/2006">
        <mc:Choice xmlns:a14="http://schemas.microsoft.com/office/drawing/2010/main" Requires="a14">
          <p:sp>
            <p:nvSpPr>
              <p:cNvPr id="216" name="Equation"/>
              <p:cNvSpPr txBox="1"/>
              <p:nvPr/>
            </p:nvSpPr>
            <p:spPr>
              <a:xfrm>
                <a:off x="522102" y="3496784"/>
                <a:ext cx="1184170" cy="324576"/>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2109" i="1">
                          <a:latin typeface="Cambria Math" panose="02040503050406030204" pitchFamily="18" charset="0"/>
                          <a:sym typeface="Helvetica Neue"/>
                        </a:rPr>
                        <m:t>(</m:t>
                      </m:r>
                      <m:sSub>
                        <m:sSubPr>
                          <m:ctrlPr>
                            <a:rPr sz="2109" i="1">
                              <a:latin typeface="Cambria Math" panose="02040503050406030204" pitchFamily="18" charset="0"/>
                              <a:sym typeface="Helvetica Neue"/>
                            </a:rPr>
                          </m:ctrlPr>
                        </m:sSubPr>
                        <m:e>
                          <m:r>
                            <a:rPr sz="2109" i="1">
                              <a:latin typeface="Cambria Math" panose="02040503050406030204" pitchFamily="18" charset="0"/>
                              <a:sym typeface="Helvetica Neue"/>
                            </a:rPr>
                            <m:t>𝑀</m:t>
                          </m:r>
                        </m:e>
                        <m:sub>
                          <m:r>
                            <a:rPr sz="2109" i="1">
                              <a:latin typeface="Cambria Math" panose="02040503050406030204" pitchFamily="18" charset="0"/>
                              <a:sym typeface="Helvetica Neue"/>
                            </a:rPr>
                            <m:t>1</m:t>
                          </m:r>
                        </m:sub>
                      </m:sSub>
                      <m:sSup>
                        <m:sSupPr>
                          <m:ctrlPr>
                            <a:rPr sz="2109" i="1">
                              <a:latin typeface="Cambria Math" panose="02040503050406030204" pitchFamily="18" charset="0"/>
                              <a:sym typeface="Helvetica Neue"/>
                            </a:rPr>
                          </m:ctrlPr>
                        </m:sSupPr>
                        <m:e>
                          <m:r>
                            <a:rPr sz="2109" i="1">
                              <a:latin typeface="Cambria Math" panose="02040503050406030204" pitchFamily="18" charset="0"/>
                              <a:sym typeface="Helvetica Neue"/>
                            </a:rPr>
                            <m:t>𝜇</m:t>
                          </m:r>
                        </m:e>
                        <m:sup>
                          <m:r>
                            <a:rPr sz="2109" i="1">
                              <a:latin typeface="Cambria Math" panose="02040503050406030204" pitchFamily="18" charset="0"/>
                              <a:sym typeface="Helvetica Neue"/>
                            </a:rPr>
                            <m:t>2</m:t>
                          </m:r>
                        </m:sup>
                      </m:sSup>
                      <m:sSup>
                        <m:sSupPr>
                          <m:ctrlPr>
                            <a:rPr sz="2109" i="1">
                              <a:latin typeface="Cambria Math" panose="02040503050406030204" pitchFamily="18" charset="0"/>
                              <a:sym typeface="Helvetica Neue"/>
                            </a:rPr>
                          </m:ctrlPr>
                        </m:sSupPr>
                        <m:e>
                          <m:r>
                            <a:rPr sz="2109" i="1">
                              <a:latin typeface="Cambria Math" panose="02040503050406030204" pitchFamily="18" charset="0"/>
                              <a:sym typeface="Helvetica Neue"/>
                            </a:rPr>
                            <m:t>)</m:t>
                          </m:r>
                        </m:e>
                        <m:sup>
                          <m:r>
                            <a:rPr sz="2109" i="1">
                              <a:latin typeface="Cambria Math" panose="02040503050406030204" pitchFamily="18" charset="0"/>
                              <a:sym typeface="Helvetica Neue"/>
                            </a:rPr>
                            <m:t>−</m:t>
                          </m:r>
                          <m:r>
                            <a:rPr sz="2109" i="1">
                              <a:latin typeface="Cambria Math" panose="02040503050406030204" pitchFamily="18" charset="0"/>
                              <a:sym typeface="Helvetica Neue"/>
                            </a:rPr>
                            <m:t>1</m:t>
                          </m:r>
                        </m:sup>
                      </m:sSup>
                    </m:oMath>
                  </m:oMathPara>
                </a14:m>
                <a:endParaRPr sz="2109" dirty="0">
                  <a:latin typeface="Georgia" panose="02040502050405020303" pitchFamily="18" charset="0"/>
                  <a:sym typeface="Helvetica Neue"/>
                </a:endParaRPr>
              </a:p>
            </p:txBody>
          </p:sp>
        </mc:Choice>
        <mc:Fallback>
          <p:sp>
            <p:nvSpPr>
              <p:cNvPr id="216" name="Equation"/>
              <p:cNvSpPr txBox="1">
                <a:spLocks noRot="1" noChangeAspect="1" noMove="1" noResize="1" noEditPoints="1" noAdjustHandles="1" noChangeArrowheads="1" noChangeShapeType="1" noTextEdit="1"/>
              </p:cNvSpPr>
              <p:nvPr/>
            </p:nvSpPr>
            <p:spPr>
              <a:xfrm>
                <a:off x="522102" y="3496784"/>
                <a:ext cx="1184170" cy="324576"/>
              </a:xfrm>
              <a:prstGeom prst="rect">
                <a:avLst/>
              </a:prstGeom>
              <a:blipFill>
                <a:blip r:embed="rId5"/>
                <a:stretch>
                  <a:fillRect l="-7216" r="-1031" b="-39623"/>
                </a:stretch>
              </a:blipFill>
              <a:ln w="12700">
                <a:miter lim="400000"/>
              </a:ln>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17" name="Equation"/>
              <p:cNvSpPr txBox="1"/>
              <p:nvPr/>
            </p:nvSpPr>
            <p:spPr>
              <a:xfrm>
                <a:off x="7202230" y="1333283"/>
                <a:ext cx="1087862" cy="324576"/>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2109" i="1">
                          <a:latin typeface="Cambria Math" panose="02040503050406030204" pitchFamily="18" charset="0"/>
                          <a:sym typeface="Helvetica Neue"/>
                        </a:rPr>
                        <m:t>(</m:t>
                      </m:r>
                      <m:r>
                        <a:rPr sz="2109" i="1">
                          <a:latin typeface="Cambria Math" panose="02040503050406030204" pitchFamily="18" charset="0"/>
                          <a:sym typeface="Helvetica Neue"/>
                        </a:rPr>
                        <m:t>𝑀</m:t>
                      </m:r>
                      <m:sSup>
                        <m:sSupPr>
                          <m:ctrlPr>
                            <a:rPr sz="2109" i="1">
                              <a:latin typeface="Cambria Math" panose="02040503050406030204" pitchFamily="18" charset="0"/>
                              <a:sym typeface="Helvetica Neue"/>
                            </a:rPr>
                          </m:ctrlPr>
                        </m:sSupPr>
                        <m:e>
                          <m:r>
                            <a:rPr sz="2109" i="1">
                              <a:latin typeface="Cambria Math" panose="02040503050406030204" pitchFamily="18" charset="0"/>
                              <a:sym typeface="Helvetica Neue"/>
                            </a:rPr>
                            <m:t>𝜇</m:t>
                          </m:r>
                        </m:e>
                        <m:sup>
                          <m:r>
                            <a:rPr sz="2109" i="1">
                              <a:latin typeface="Cambria Math" panose="02040503050406030204" pitchFamily="18" charset="0"/>
                              <a:sym typeface="Helvetica Neue"/>
                            </a:rPr>
                            <m:t>2</m:t>
                          </m:r>
                        </m:sup>
                      </m:sSup>
                      <m:sSup>
                        <m:sSupPr>
                          <m:ctrlPr>
                            <a:rPr sz="2109" i="1">
                              <a:latin typeface="Cambria Math" panose="02040503050406030204" pitchFamily="18" charset="0"/>
                              <a:sym typeface="Helvetica Neue"/>
                            </a:rPr>
                          </m:ctrlPr>
                        </m:sSupPr>
                        <m:e>
                          <m:r>
                            <a:rPr sz="2109" i="1">
                              <a:latin typeface="Cambria Math" panose="02040503050406030204" pitchFamily="18" charset="0"/>
                              <a:sym typeface="Helvetica Neue"/>
                            </a:rPr>
                            <m:t>)</m:t>
                          </m:r>
                        </m:e>
                        <m:sup>
                          <m:r>
                            <a:rPr sz="2109" i="1">
                              <a:latin typeface="Cambria Math" panose="02040503050406030204" pitchFamily="18" charset="0"/>
                              <a:sym typeface="Helvetica Neue"/>
                            </a:rPr>
                            <m:t>−</m:t>
                          </m:r>
                          <m:r>
                            <a:rPr sz="2109" i="1">
                              <a:latin typeface="Cambria Math" panose="02040503050406030204" pitchFamily="18" charset="0"/>
                              <a:sym typeface="Helvetica Neue"/>
                            </a:rPr>
                            <m:t>1</m:t>
                          </m:r>
                        </m:sup>
                      </m:sSup>
                    </m:oMath>
                  </m:oMathPara>
                </a14:m>
                <a:endParaRPr sz="2109">
                  <a:latin typeface="Georgia" panose="02040502050405020303" pitchFamily="18" charset="0"/>
                  <a:sym typeface="Helvetica Neue"/>
                </a:endParaRPr>
              </a:p>
            </p:txBody>
          </p:sp>
        </mc:Choice>
        <mc:Fallback xmlns="">
          <p:sp>
            <p:nvSpPr>
              <p:cNvPr id="217" name="Equation"/>
              <p:cNvSpPr txBox="1">
                <a:spLocks noRot="1" noChangeAspect="1" noMove="1" noResize="1" noEditPoints="1" noAdjustHandles="1" noChangeArrowheads="1" noChangeShapeType="1" noTextEdit="1"/>
              </p:cNvSpPr>
              <p:nvPr/>
            </p:nvSpPr>
            <p:spPr>
              <a:xfrm>
                <a:off x="7202230" y="1333283"/>
                <a:ext cx="1087862" cy="324576"/>
              </a:xfrm>
              <a:prstGeom prst="rect">
                <a:avLst/>
              </a:prstGeom>
              <a:blipFill>
                <a:blip r:embed="rId6"/>
                <a:stretch>
                  <a:fillRect l="-7821" r="-1117" b="-39623"/>
                </a:stretch>
              </a:blipFill>
              <a:ln w="12700">
                <a:miter lim="400000"/>
              </a:ln>
            </p:spPr>
            <p:txBody>
              <a:bodyPr/>
              <a:lstStyle/>
              <a:p>
                <a:r>
                  <a:rPr lang="pt-PT">
                    <a:noFill/>
                  </a:rPr>
                  <a:t> </a:t>
                </a:r>
              </a:p>
            </p:txBody>
          </p:sp>
        </mc:Fallback>
      </mc:AlternateContent>
      <p:sp>
        <p:nvSpPr>
          <p:cNvPr id="218" name="Line"/>
          <p:cNvSpPr/>
          <p:nvPr/>
        </p:nvSpPr>
        <p:spPr>
          <a:xfrm>
            <a:off x="6585655" y="1761065"/>
            <a:ext cx="2077222" cy="1"/>
          </a:xfrm>
          <a:prstGeom prst="line">
            <a:avLst/>
          </a:prstGeom>
          <a:ln w="50800">
            <a:solidFill>
              <a:srgbClr val="000000"/>
            </a:solidFill>
            <a:miter lim="400000"/>
            <a:headEnd type="triangle"/>
            <a:tailEnd type="triangle"/>
          </a:ln>
        </p:spPr>
        <p:txBody>
          <a:bodyPr lIns="35719" tIns="35719" rIns="35719" bIns="35719" anchor="ctr"/>
          <a:lstStyle/>
          <a:p>
            <a:pPr defTabSz="1219126">
              <a:lnSpc>
                <a:spcPct val="90000"/>
              </a:lnSpc>
              <a:spcBef>
                <a:spcPts val="2250"/>
              </a:spcBef>
              <a:defRPr sz="3000" b="0"/>
            </a:pPr>
            <a:endParaRPr sz="2109">
              <a:latin typeface="Georgia" panose="02040502050405020303" pitchFamily="18" charset="0"/>
              <a:sym typeface="Helvetica Neue"/>
            </a:endParaRPr>
          </a:p>
        </p:txBody>
      </p:sp>
      <mc:AlternateContent xmlns:mc="http://schemas.openxmlformats.org/markup-compatibility/2006">
        <mc:Choice xmlns:a14="http://schemas.microsoft.com/office/drawing/2010/main" Requires="a14">
          <p:sp>
            <p:nvSpPr>
              <p:cNvPr id="219" name="Equation"/>
              <p:cNvSpPr txBox="1"/>
              <p:nvPr/>
            </p:nvSpPr>
            <p:spPr>
              <a:xfrm>
                <a:off x="1512071" y="4977112"/>
                <a:ext cx="1503938" cy="276999"/>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lang="ar-AE" sz="1800" i="1">
                          <a:latin typeface="Cambria Math" panose="02040503050406030204" pitchFamily="18" charset="0"/>
                          <a:sym typeface="Helvetica Neue"/>
                        </a:rPr>
                        <m:t>(</m:t>
                      </m:r>
                      <m:sSub>
                        <m:sSubPr>
                          <m:ctrlPr>
                            <a:rPr lang="ar-AE" sz="1800" i="1">
                              <a:latin typeface="Cambria Math" panose="02040503050406030204" pitchFamily="18" charset="0"/>
                              <a:sym typeface="Helvetica Neue"/>
                            </a:rPr>
                          </m:ctrlPr>
                        </m:sSubPr>
                        <m:e>
                          <m:r>
                            <a:rPr lang="ar-AE" sz="1800" i="1">
                              <a:latin typeface="Cambria Math" panose="02040503050406030204" pitchFamily="18" charset="0"/>
                              <a:sym typeface="Helvetica Neue"/>
                            </a:rPr>
                            <m:t>𝑀</m:t>
                          </m:r>
                        </m:e>
                        <m:sub>
                          <m:r>
                            <a:rPr lang="ar-AE" sz="1800" i="1">
                              <a:latin typeface="Cambria Math" panose="02040503050406030204" pitchFamily="18" charset="0"/>
                              <a:sym typeface="Helvetica Neue"/>
                            </a:rPr>
                            <m:t>1</m:t>
                          </m:r>
                        </m:sub>
                      </m:sSub>
                      <m:sSup>
                        <m:sSupPr>
                          <m:ctrlPr>
                            <a:rPr lang="ar-AE" sz="1800" i="1">
                              <a:latin typeface="Cambria Math" panose="02040503050406030204" pitchFamily="18" charset="0"/>
                              <a:sym typeface="Helvetica Neue"/>
                            </a:rPr>
                          </m:ctrlPr>
                        </m:sSupPr>
                        <m:e>
                          <m:r>
                            <a:rPr lang="ar-AE" sz="1800" i="1">
                              <a:latin typeface="Cambria Math" panose="02040503050406030204" pitchFamily="18" charset="0"/>
                              <a:sym typeface="Helvetica Neue"/>
                            </a:rPr>
                            <m:t>𝜇</m:t>
                          </m:r>
                        </m:e>
                        <m:sup>
                          <m:r>
                            <a:rPr lang="ar-AE" sz="1800" i="1">
                              <a:latin typeface="Cambria Math" panose="02040503050406030204" pitchFamily="18" charset="0"/>
                              <a:sym typeface="Helvetica Neue"/>
                            </a:rPr>
                            <m:t>2</m:t>
                          </m:r>
                        </m:sup>
                      </m:sSup>
                      <m:sSup>
                        <m:sSupPr>
                          <m:ctrlPr>
                            <a:rPr lang="ar-AE" sz="1800" i="1">
                              <a:latin typeface="Cambria Math" panose="02040503050406030204" pitchFamily="18" charset="0"/>
                              <a:sym typeface="Helvetica Neue"/>
                            </a:rPr>
                          </m:ctrlPr>
                        </m:sSupPr>
                        <m:e>
                          <m:r>
                            <a:rPr lang="ar-AE" sz="1800" i="1">
                              <a:latin typeface="Cambria Math" panose="02040503050406030204" pitchFamily="18" charset="0"/>
                              <a:sym typeface="Helvetica Neue"/>
                            </a:rPr>
                            <m:t>)</m:t>
                          </m:r>
                        </m:e>
                        <m:sup>
                          <m:r>
                            <a:rPr lang="ar-AE" sz="1800" i="1">
                              <a:latin typeface="Cambria Math" panose="02040503050406030204" pitchFamily="18" charset="0"/>
                              <a:sym typeface="Helvetica Neue"/>
                            </a:rPr>
                            <m:t>−</m:t>
                          </m:r>
                          <m:r>
                            <a:rPr lang="ar-AE" sz="1800" i="1">
                              <a:latin typeface="Cambria Math" panose="02040503050406030204" pitchFamily="18" charset="0"/>
                              <a:sym typeface="Helvetica Neue"/>
                            </a:rPr>
                            <m:t>1</m:t>
                          </m:r>
                        </m:sup>
                      </m:sSup>
                      <m:r>
                        <a:rPr sz="1800" i="1">
                          <a:latin typeface="Cambria Math" panose="02040503050406030204" pitchFamily="18" charset="0"/>
                          <a:sym typeface="Helvetica Neue"/>
                        </a:rPr>
                        <m:t>≪</m:t>
                      </m:r>
                      <m:r>
                        <a:rPr sz="1800" i="1">
                          <a:latin typeface="Cambria Math" panose="02040503050406030204" pitchFamily="18" charset="0"/>
                          <a:sym typeface="Helvetica Neue"/>
                        </a:rPr>
                        <m:t>𝐷</m:t>
                      </m:r>
                    </m:oMath>
                  </m:oMathPara>
                </a14:m>
                <a:endParaRPr sz="1800" dirty="0">
                  <a:latin typeface="Georgia" panose="02040502050405020303" pitchFamily="18" charset="0"/>
                  <a:sym typeface="Helvetica Neue"/>
                </a:endParaRPr>
              </a:p>
            </p:txBody>
          </p:sp>
        </mc:Choice>
        <mc:Fallback>
          <p:sp>
            <p:nvSpPr>
              <p:cNvPr id="219" name="Equation"/>
              <p:cNvSpPr txBox="1">
                <a:spLocks noRot="1" noChangeAspect="1" noMove="1" noResize="1" noEditPoints="1" noAdjustHandles="1" noChangeArrowheads="1" noChangeShapeType="1" noTextEdit="1"/>
              </p:cNvSpPr>
              <p:nvPr/>
            </p:nvSpPr>
            <p:spPr>
              <a:xfrm>
                <a:off x="1512071" y="4977112"/>
                <a:ext cx="1503938" cy="276999"/>
              </a:xfrm>
              <a:prstGeom prst="rect">
                <a:avLst/>
              </a:prstGeom>
              <a:blipFill>
                <a:blip r:embed="rId7"/>
                <a:stretch>
                  <a:fillRect l="-4858" t="-2174" r="-2834" b="-34783"/>
                </a:stretch>
              </a:blipFill>
              <a:ln w="12700">
                <a:miter lim="400000"/>
              </a:ln>
            </p:spPr>
            <p:txBody>
              <a:bodyPr/>
              <a:lstStyle/>
              <a:p>
                <a:r>
                  <a:rPr lang="pt-PT">
                    <a:noFill/>
                  </a:rPr>
                  <a:t> </a:t>
                </a:r>
              </a:p>
            </p:txBody>
          </p:sp>
        </mc:Fallback>
      </mc:AlternateContent>
      <mc:AlternateContent xmlns:mc="http://schemas.openxmlformats.org/markup-compatibility/2006">
        <mc:Choice xmlns:a14="http://schemas.microsoft.com/office/drawing/2010/main" Requires="a14">
          <p:sp>
            <p:nvSpPr>
              <p:cNvPr id="220" name="Equation"/>
              <p:cNvSpPr txBox="1"/>
              <p:nvPr/>
            </p:nvSpPr>
            <p:spPr>
              <a:xfrm>
                <a:off x="1599623" y="5508007"/>
                <a:ext cx="1389035" cy="276999"/>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lang="ar-AE" sz="1800" i="1">
                          <a:latin typeface="Cambria Math" panose="02040503050406030204" pitchFamily="18" charset="0"/>
                          <a:sym typeface="Helvetica Neue"/>
                        </a:rPr>
                        <m:t>(</m:t>
                      </m:r>
                      <m:r>
                        <a:rPr lang="ar-AE" sz="1800" i="1">
                          <a:latin typeface="Cambria Math" panose="02040503050406030204" pitchFamily="18" charset="0"/>
                          <a:sym typeface="Helvetica Neue"/>
                        </a:rPr>
                        <m:t>𝑀</m:t>
                      </m:r>
                      <m:sSup>
                        <m:sSupPr>
                          <m:ctrlPr>
                            <a:rPr lang="ar-AE" sz="1800" i="1">
                              <a:latin typeface="Cambria Math" panose="02040503050406030204" pitchFamily="18" charset="0"/>
                              <a:sym typeface="Helvetica Neue"/>
                            </a:rPr>
                          </m:ctrlPr>
                        </m:sSupPr>
                        <m:e>
                          <m:r>
                            <a:rPr lang="ar-AE" sz="1800" i="1">
                              <a:latin typeface="Cambria Math" panose="02040503050406030204" pitchFamily="18" charset="0"/>
                              <a:sym typeface="Helvetica Neue"/>
                            </a:rPr>
                            <m:t>𝜇</m:t>
                          </m:r>
                        </m:e>
                        <m:sup>
                          <m:r>
                            <a:rPr lang="ar-AE" sz="1800" i="1">
                              <a:latin typeface="Cambria Math" panose="02040503050406030204" pitchFamily="18" charset="0"/>
                              <a:sym typeface="Helvetica Neue"/>
                            </a:rPr>
                            <m:t>2</m:t>
                          </m:r>
                        </m:sup>
                      </m:sSup>
                      <m:sSup>
                        <m:sSupPr>
                          <m:ctrlPr>
                            <a:rPr lang="ar-AE" sz="1800" i="1">
                              <a:latin typeface="Cambria Math" panose="02040503050406030204" pitchFamily="18" charset="0"/>
                              <a:sym typeface="Helvetica Neue"/>
                            </a:rPr>
                          </m:ctrlPr>
                        </m:sSupPr>
                        <m:e>
                          <m:r>
                            <a:rPr lang="ar-AE" sz="1800" i="1">
                              <a:latin typeface="Cambria Math" panose="02040503050406030204" pitchFamily="18" charset="0"/>
                              <a:sym typeface="Helvetica Neue"/>
                            </a:rPr>
                            <m:t>)</m:t>
                          </m:r>
                        </m:e>
                        <m:sup>
                          <m:r>
                            <a:rPr lang="ar-AE" sz="1800" i="1">
                              <a:latin typeface="Cambria Math" panose="02040503050406030204" pitchFamily="18" charset="0"/>
                              <a:sym typeface="Helvetica Neue"/>
                            </a:rPr>
                            <m:t>−</m:t>
                          </m:r>
                          <m:r>
                            <a:rPr lang="ar-AE" sz="1800" i="1">
                              <a:latin typeface="Cambria Math" panose="02040503050406030204" pitchFamily="18" charset="0"/>
                              <a:sym typeface="Helvetica Neue"/>
                            </a:rPr>
                            <m:t>1</m:t>
                          </m:r>
                        </m:sup>
                      </m:sSup>
                      <m:r>
                        <a:rPr sz="1800" i="1">
                          <a:latin typeface="Cambria Math" panose="02040503050406030204" pitchFamily="18" charset="0"/>
                          <a:sym typeface="Helvetica Neue"/>
                        </a:rPr>
                        <m:t>≳</m:t>
                      </m:r>
                      <m:r>
                        <a:rPr sz="1800" i="1">
                          <a:latin typeface="Cambria Math" panose="02040503050406030204" pitchFamily="18" charset="0"/>
                          <a:sym typeface="Helvetica Neue"/>
                        </a:rPr>
                        <m:t>𝐷</m:t>
                      </m:r>
                    </m:oMath>
                  </m:oMathPara>
                </a14:m>
                <a:endParaRPr sz="1800" dirty="0">
                  <a:latin typeface="Georgia" panose="02040502050405020303" pitchFamily="18" charset="0"/>
                  <a:sym typeface="Helvetica Neue"/>
                </a:endParaRPr>
              </a:p>
            </p:txBody>
          </p:sp>
        </mc:Choice>
        <mc:Fallback>
          <p:sp>
            <p:nvSpPr>
              <p:cNvPr id="220" name="Equation"/>
              <p:cNvSpPr txBox="1">
                <a:spLocks noRot="1" noChangeAspect="1" noMove="1" noResize="1" noEditPoints="1" noAdjustHandles="1" noChangeArrowheads="1" noChangeShapeType="1" noTextEdit="1"/>
              </p:cNvSpPr>
              <p:nvPr/>
            </p:nvSpPr>
            <p:spPr>
              <a:xfrm>
                <a:off x="1599623" y="5508007"/>
                <a:ext cx="1389035" cy="276999"/>
              </a:xfrm>
              <a:prstGeom prst="rect">
                <a:avLst/>
              </a:prstGeom>
              <a:blipFill>
                <a:blip r:embed="rId8"/>
                <a:stretch>
                  <a:fillRect l="-5263" t="-2222" r="-3070" b="-37778"/>
                </a:stretch>
              </a:blipFill>
              <a:ln w="12700">
                <a:miter lim="400000"/>
              </a:ln>
            </p:spPr>
            <p:txBody>
              <a:bodyPr/>
              <a:lstStyle/>
              <a:p>
                <a:r>
                  <a:rPr lang="pt-PT">
                    <a:noFill/>
                  </a:rPr>
                  <a:t> </a:t>
                </a:r>
              </a:p>
            </p:txBody>
          </p:sp>
        </mc:Fallback>
      </mc:AlternateContent>
      <p:sp>
        <p:nvSpPr>
          <p:cNvPr id="221" name=": gravitational atom around individual BH"/>
          <p:cNvSpPr txBox="1"/>
          <p:nvPr/>
        </p:nvSpPr>
        <p:spPr>
          <a:xfrm>
            <a:off x="3543751" y="4962055"/>
            <a:ext cx="4235135" cy="321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lgn="l" defTabSz="1733930">
              <a:lnSpc>
                <a:spcPct val="90000"/>
              </a:lnSpc>
              <a:spcBef>
                <a:spcPts val="3200"/>
              </a:spcBef>
              <a:defRPr sz="3000" b="0"/>
            </a:lvl1pPr>
          </a:lstStyle>
          <a:p>
            <a:pPr defTabSz="1219126">
              <a:spcBef>
                <a:spcPts val="2250"/>
              </a:spcBef>
            </a:pPr>
            <a:r>
              <a:rPr sz="1800" dirty="0">
                <a:latin typeface="Georgia" panose="02040502050405020303" pitchFamily="18" charset="0"/>
                <a:sym typeface="Helvetica Neue"/>
              </a:rPr>
              <a:t>gravitational atom around individual BH</a:t>
            </a:r>
          </a:p>
        </p:txBody>
      </p:sp>
      <p:sp>
        <p:nvSpPr>
          <p:cNvPr id="222" name=": gravitational molecule around BH binary"/>
          <p:cNvSpPr txBox="1"/>
          <p:nvPr/>
        </p:nvSpPr>
        <p:spPr>
          <a:xfrm>
            <a:off x="3543751" y="5472807"/>
            <a:ext cx="4254371" cy="321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lgn="l" defTabSz="1733930">
              <a:lnSpc>
                <a:spcPct val="90000"/>
              </a:lnSpc>
              <a:spcBef>
                <a:spcPts val="3200"/>
              </a:spcBef>
              <a:defRPr sz="3000" b="0"/>
            </a:lvl1pPr>
          </a:lstStyle>
          <a:p>
            <a:pPr defTabSz="1219126">
              <a:spcBef>
                <a:spcPts val="2250"/>
              </a:spcBef>
            </a:pPr>
            <a:r>
              <a:rPr sz="1800" dirty="0">
                <a:latin typeface="Georgia" panose="02040502050405020303" pitchFamily="18" charset="0"/>
                <a:sym typeface="Helvetica Neue"/>
              </a:rPr>
              <a:t>gravitational molecule around BH binary</a:t>
            </a:r>
          </a:p>
        </p:txBody>
      </p:sp>
      <p:sp>
        <p:nvSpPr>
          <p:cNvPr id="223" name="Rectangle"/>
          <p:cNvSpPr/>
          <p:nvPr/>
        </p:nvSpPr>
        <p:spPr>
          <a:xfrm>
            <a:off x="7055003" y="95839"/>
            <a:ext cx="1687850" cy="1151127"/>
          </a:xfrm>
          <a:prstGeom prst="rect">
            <a:avLst/>
          </a:prstGeom>
          <a:solidFill>
            <a:schemeClr val="accent3">
              <a:alpha val="25008"/>
            </a:schemeClr>
          </a:solidFill>
          <a:ln w="12700">
            <a:miter lim="400000"/>
          </a:ln>
        </p:spPr>
        <p:txBody>
          <a:bodyPr lIns="35719" tIns="35719" rIns="35719" bIns="35719" anchor="ctr"/>
          <a:lstStyle/>
          <a:p>
            <a:pPr algn="ctr" defTabSz="410751">
              <a:spcBef>
                <a:spcPts val="0"/>
              </a:spcBef>
              <a:defRPr sz="2200" b="0">
                <a:solidFill>
                  <a:srgbClr val="FFFFFF"/>
                </a:solidFill>
                <a:latin typeface="+mn-lt"/>
                <a:ea typeface="+mn-ea"/>
                <a:cs typeface="+mn-cs"/>
                <a:sym typeface="Helvetica Neue Medium"/>
              </a:defRPr>
            </a:pPr>
            <a:endParaRPr sz="1547">
              <a:solidFill>
                <a:srgbClr val="FFFFFF"/>
              </a:solidFill>
              <a:latin typeface="Georgia" panose="02040502050405020303" pitchFamily="18" charset="0"/>
              <a:sym typeface="Helvetica Neue Medium"/>
            </a:endParaRPr>
          </a:p>
        </p:txBody>
      </p:sp>
      <mc:AlternateContent xmlns:mc="http://schemas.openxmlformats.org/markup-compatibility/2006" xmlns:a14="http://schemas.microsoft.com/office/drawing/2010/main">
        <mc:Choice Requires="a14">
          <p:sp>
            <p:nvSpPr>
              <p:cNvPr id="224" name="Equation"/>
              <p:cNvSpPr txBox="1"/>
              <p:nvPr/>
            </p:nvSpPr>
            <p:spPr>
              <a:xfrm>
                <a:off x="7226089" y="278937"/>
                <a:ext cx="1476686" cy="270523"/>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d>
                        <m:dPr>
                          <m:ctrlPr>
                            <a:rPr sz="1758" i="1">
                              <a:latin typeface="Cambria Math" panose="02040503050406030204" pitchFamily="18" charset="0"/>
                              <a:sym typeface="Helvetica Neue"/>
                            </a:rPr>
                          </m:ctrlPr>
                        </m:dPr>
                        <m:e>
                          <m:r>
                            <a:rPr sz="1758" i="1">
                              <a:latin typeface="Cambria Math" panose="02040503050406030204" pitchFamily="18" charset="0"/>
                              <a:sym typeface="Helvetica Neue"/>
                            </a:rPr>
                            <m:t>□</m:t>
                          </m:r>
                          <m:r>
                            <a:rPr sz="1758" i="1">
                              <a:latin typeface="Cambria Math" panose="02040503050406030204" pitchFamily="18" charset="0"/>
                              <a:sym typeface="Helvetica Neue"/>
                            </a:rPr>
                            <m:t>−</m:t>
                          </m:r>
                          <m:sSup>
                            <m:sSupPr>
                              <m:ctrlPr>
                                <a:rPr sz="1758" i="1">
                                  <a:latin typeface="Cambria Math" panose="02040503050406030204" pitchFamily="18" charset="0"/>
                                  <a:sym typeface="Helvetica Neue"/>
                                </a:rPr>
                              </m:ctrlPr>
                            </m:sSupPr>
                            <m:e>
                              <m:r>
                                <a:rPr sz="1758" i="1">
                                  <a:latin typeface="Cambria Math" panose="02040503050406030204" pitchFamily="18" charset="0"/>
                                  <a:sym typeface="Helvetica Neue"/>
                                </a:rPr>
                                <m:t>𝜇</m:t>
                              </m:r>
                            </m:e>
                            <m:sup>
                              <m:r>
                                <a:rPr sz="1758" i="1">
                                  <a:latin typeface="Cambria Math" panose="02040503050406030204" pitchFamily="18" charset="0"/>
                                  <a:sym typeface="Helvetica Neue"/>
                                </a:rPr>
                                <m:t>2</m:t>
                              </m:r>
                            </m:sup>
                          </m:sSup>
                        </m:e>
                      </m:d>
                      <m:r>
                        <a:rPr sz="1758" i="1">
                          <a:latin typeface="Cambria Math" panose="02040503050406030204" pitchFamily="18" charset="0"/>
                          <a:sym typeface="Helvetica Neue"/>
                        </a:rPr>
                        <m:t>𝜙</m:t>
                      </m:r>
                      <m:r>
                        <a:rPr sz="1758" i="1">
                          <a:latin typeface="Cambria Math" panose="02040503050406030204" pitchFamily="18" charset="0"/>
                          <a:sym typeface="Helvetica Neue"/>
                        </a:rPr>
                        <m:t>=</m:t>
                      </m:r>
                      <m:r>
                        <a:rPr sz="1758" i="1">
                          <a:latin typeface="Cambria Math" panose="02040503050406030204" pitchFamily="18" charset="0"/>
                          <a:sym typeface="Helvetica Neue"/>
                        </a:rPr>
                        <m:t>0</m:t>
                      </m:r>
                    </m:oMath>
                  </m:oMathPara>
                </a14:m>
                <a:endParaRPr sz="1758" dirty="0">
                  <a:latin typeface="Georgia" panose="02040502050405020303" pitchFamily="18" charset="0"/>
                  <a:sym typeface="Helvetica Neue"/>
                </a:endParaRPr>
              </a:p>
            </p:txBody>
          </p:sp>
        </mc:Choice>
        <mc:Fallback xmlns="">
          <p:sp>
            <p:nvSpPr>
              <p:cNvPr id="224" name="Equation"/>
              <p:cNvSpPr txBox="1">
                <a:spLocks noRot="1" noChangeAspect="1" noMove="1" noResize="1" noEditPoints="1" noAdjustHandles="1" noChangeArrowheads="1" noChangeShapeType="1" noTextEdit="1"/>
              </p:cNvSpPr>
              <p:nvPr/>
            </p:nvSpPr>
            <p:spPr>
              <a:xfrm>
                <a:off x="7226089" y="278937"/>
                <a:ext cx="1476686" cy="270523"/>
              </a:xfrm>
              <a:prstGeom prst="rect">
                <a:avLst/>
              </a:prstGeom>
              <a:blipFill>
                <a:blip r:embed="rId9"/>
                <a:stretch>
                  <a:fillRect r="-2469" b="-38636"/>
                </a:stretch>
              </a:blipFill>
              <a:ln w="12700">
                <a:miter lim="400000"/>
              </a:ln>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25" name="Equation"/>
              <p:cNvSpPr txBox="1"/>
              <p:nvPr/>
            </p:nvSpPr>
            <p:spPr>
              <a:xfrm>
                <a:off x="7215433" y="692248"/>
                <a:ext cx="1463414" cy="525208"/>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sSub>
                        <m:sSubPr>
                          <m:ctrlPr>
                            <a:rPr sz="1828" i="1">
                              <a:latin typeface="Cambria Math" panose="02040503050406030204" pitchFamily="18" charset="0"/>
                              <a:sym typeface="Helvetica Neue"/>
                            </a:rPr>
                          </m:ctrlPr>
                        </m:sSubPr>
                        <m:e>
                          <m:r>
                            <a:rPr sz="1828" i="1">
                              <a:latin typeface="Cambria Math" panose="02040503050406030204" pitchFamily="18" charset="0"/>
                              <a:sym typeface="Helvetica Neue"/>
                            </a:rPr>
                            <m:t>𝑀</m:t>
                          </m:r>
                        </m:e>
                        <m:sub>
                          <m:r>
                            <a:rPr sz="1828" i="1">
                              <a:latin typeface="Cambria Math" panose="02040503050406030204" pitchFamily="18" charset="0"/>
                              <a:sym typeface="Helvetica Neue"/>
                            </a:rPr>
                            <m:t>1</m:t>
                          </m:r>
                        </m:sub>
                      </m:sSub>
                      <m:r>
                        <a:rPr sz="1828" i="1">
                          <a:latin typeface="Cambria Math" panose="02040503050406030204" pitchFamily="18" charset="0"/>
                          <a:sym typeface="Helvetica Neue"/>
                        </a:rPr>
                        <m:t>=</m:t>
                      </m:r>
                      <m:sSub>
                        <m:sSubPr>
                          <m:ctrlPr>
                            <a:rPr sz="1828" i="1">
                              <a:latin typeface="Cambria Math" panose="02040503050406030204" pitchFamily="18" charset="0"/>
                              <a:sym typeface="Helvetica Neue"/>
                            </a:rPr>
                          </m:ctrlPr>
                        </m:sSubPr>
                        <m:e>
                          <m:r>
                            <a:rPr sz="1828" i="1">
                              <a:latin typeface="Cambria Math" panose="02040503050406030204" pitchFamily="18" charset="0"/>
                              <a:sym typeface="Helvetica Neue"/>
                            </a:rPr>
                            <m:t>𝑀</m:t>
                          </m:r>
                        </m:e>
                        <m:sub>
                          <m:r>
                            <a:rPr sz="1828" i="1">
                              <a:latin typeface="Cambria Math" panose="02040503050406030204" pitchFamily="18" charset="0"/>
                              <a:sym typeface="Helvetica Neue"/>
                            </a:rPr>
                            <m:t>2</m:t>
                          </m:r>
                        </m:sub>
                      </m:sSub>
                      <m:r>
                        <a:rPr sz="1828" i="1">
                          <a:latin typeface="Cambria Math" panose="02040503050406030204" pitchFamily="18" charset="0"/>
                          <a:sym typeface="Helvetica Neue"/>
                        </a:rPr>
                        <m:t>=</m:t>
                      </m:r>
                      <m:f>
                        <m:fPr>
                          <m:ctrlPr>
                            <a:rPr sz="1828" i="1">
                              <a:latin typeface="Cambria Math" panose="02040503050406030204" pitchFamily="18" charset="0"/>
                              <a:sym typeface="Helvetica Neue"/>
                            </a:rPr>
                          </m:ctrlPr>
                        </m:fPr>
                        <m:num>
                          <m:r>
                            <a:rPr sz="1828" i="1">
                              <a:latin typeface="Cambria Math" panose="02040503050406030204" pitchFamily="18" charset="0"/>
                              <a:sym typeface="Helvetica Neue"/>
                            </a:rPr>
                            <m:t>𝑀</m:t>
                          </m:r>
                        </m:num>
                        <m:den>
                          <m:r>
                            <a:rPr sz="1828" i="1">
                              <a:latin typeface="Cambria Math" panose="02040503050406030204" pitchFamily="18" charset="0"/>
                              <a:sym typeface="Helvetica Neue"/>
                            </a:rPr>
                            <m:t>2</m:t>
                          </m:r>
                        </m:den>
                      </m:f>
                    </m:oMath>
                  </m:oMathPara>
                </a14:m>
                <a:endParaRPr sz="1828" dirty="0">
                  <a:latin typeface="Georgia" panose="02040502050405020303" pitchFamily="18" charset="0"/>
                  <a:sym typeface="Helvetica Neue"/>
                </a:endParaRPr>
              </a:p>
            </p:txBody>
          </p:sp>
        </mc:Choice>
        <mc:Fallback xmlns="">
          <p:sp>
            <p:nvSpPr>
              <p:cNvPr id="225" name="Equation"/>
              <p:cNvSpPr txBox="1">
                <a:spLocks noRot="1" noChangeAspect="1" noMove="1" noResize="1" noEditPoints="1" noAdjustHandles="1" noChangeArrowheads="1" noChangeShapeType="1" noTextEdit="1"/>
              </p:cNvSpPr>
              <p:nvPr/>
            </p:nvSpPr>
            <p:spPr>
              <a:xfrm>
                <a:off x="7215433" y="692248"/>
                <a:ext cx="1463414" cy="525208"/>
              </a:xfrm>
              <a:prstGeom prst="rect">
                <a:avLst/>
              </a:prstGeom>
              <a:blipFill>
                <a:blip r:embed="rId10"/>
                <a:stretch>
                  <a:fillRect/>
                </a:stretch>
              </a:blipFill>
              <a:ln w="12700">
                <a:miter lim="400000"/>
              </a:ln>
            </p:spPr>
            <p:txBody>
              <a:bodyPr/>
              <a:lstStyle/>
              <a:p>
                <a:r>
                  <a:rPr lang="pt-PT">
                    <a:noFill/>
                  </a:rPr>
                  <a:t> </a:t>
                </a:r>
              </a:p>
            </p:txBody>
          </p:sp>
        </mc:Fallback>
      </mc:AlternateContent>
    </p:spTree>
    <p:extLst>
      <p:ext uri="{BB962C8B-B14F-4D97-AF65-F5344CB8AC3E}">
        <p14:creationId xmlns:p14="http://schemas.microsoft.com/office/powerpoint/2010/main" val="271883253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imulation 1 : Gaussian initial data"/>
          <p:cNvSpPr txBox="1"/>
          <p:nvPr/>
        </p:nvSpPr>
        <p:spPr>
          <a:xfrm>
            <a:off x="2765378" y="5175515"/>
            <a:ext cx="4212693"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lgn="l">
              <a:defRPr sz="5000"/>
            </a:lvl1pPr>
          </a:lstStyle>
          <a:p>
            <a:pPr defTabSz="410751">
              <a:spcBef>
                <a:spcPts val="0"/>
              </a:spcBef>
            </a:pPr>
            <a:r>
              <a:rPr sz="1800" b="1" dirty="0">
                <a:latin typeface="Georgia" panose="02040502050405020303" pitchFamily="18" charset="0"/>
                <a:sym typeface="Helvetica Neue"/>
              </a:rPr>
              <a:t>Simulation 1 : Gaussian initial data</a:t>
            </a:r>
          </a:p>
        </p:txBody>
      </p:sp>
      <mc:AlternateContent xmlns:mc="http://schemas.openxmlformats.org/markup-compatibility/2006" xmlns:a14="http://schemas.microsoft.com/office/drawing/2010/main">
        <mc:Choice Requires="a14">
          <p:sp>
            <p:nvSpPr>
              <p:cNvPr id="229" name="Equation"/>
              <p:cNvSpPr txBox="1"/>
              <p:nvPr/>
            </p:nvSpPr>
            <p:spPr>
              <a:xfrm>
                <a:off x="4007693" y="694042"/>
                <a:ext cx="983795" cy="276999"/>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a:latin typeface="Cambria Math" panose="02040503050406030204" pitchFamily="18" charset="0"/>
                          <a:sym typeface="Helvetica Neue"/>
                        </a:rPr>
                        <m:t>𝐷</m:t>
                      </m:r>
                      <m:r>
                        <a:rPr sz="1800" i="1">
                          <a:latin typeface="Cambria Math" panose="02040503050406030204" pitchFamily="18" charset="0"/>
                          <a:sym typeface="Helvetica Neue"/>
                        </a:rPr>
                        <m:t>=</m:t>
                      </m:r>
                      <m:r>
                        <a:rPr sz="1800" i="1">
                          <a:latin typeface="Cambria Math" panose="02040503050406030204" pitchFamily="18" charset="0"/>
                          <a:sym typeface="Helvetica Neue"/>
                        </a:rPr>
                        <m:t>60</m:t>
                      </m:r>
                      <m:r>
                        <a:rPr sz="1800" i="1">
                          <a:latin typeface="Cambria Math" panose="02040503050406030204" pitchFamily="18" charset="0"/>
                          <a:sym typeface="Helvetica Neue"/>
                        </a:rPr>
                        <m:t>𝑀</m:t>
                      </m:r>
                    </m:oMath>
                  </m:oMathPara>
                </a14:m>
                <a:endParaRPr sz="1800" dirty="0">
                  <a:latin typeface="Georgia" panose="02040502050405020303" pitchFamily="18" charset="0"/>
                  <a:sym typeface="Helvetica Neue"/>
                </a:endParaRPr>
              </a:p>
            </p:txBody>
          </p:sp>
        </mc:Choice>
        <mc:Fallback xmlns="">
          <p:sp>
            <p:nvSpPr>
              <p:cNvPr id="229" name="Equation"/>
              <p:cNvSpPr txBox="1">
                <a:spLocks noRot="1" noChangeAspect="1" noMove="1" noResize="1" noEditPoints="1" noAdjustHandles="1" noChangeArrowheads="1" noChangeShapeType="1" noTextEdit="1"/>
              </p:cNvSpPr>
              <p:nvPr/>
            </p:nvSpPr>
            <p:spPr>
              <a:xfrm>
                <a:off x="4007693" y="694042"/>
                <a:ext cx="983795" cy="276999"/>
              </a:xfrm>
              <a:prstGeom prst="rect">
                <a:avLst/>
              </a:prstGeom>
              <a:blipFill>
                <a:blip r:embed="rId2"/>
                <a:stretch>
                  <a:fillRect l="-4938" r="-4321" b="-8889"/>
                </a:stretch>
              </a:blipFill>
              <a:ln w="12700">
                <a:miter lim="400000"/>
              </a:ln>
            </p:spPr>
            <p:txBody>
              <a:bodyPr/>
              <a:lstStyle/>
              <a:p>
                <a:r>
                  <a:rPr lang="en-US">
                    <a:noFill/>
                  </a:rPr>
                  <a:t> </a:t>
                </a:r>
              </a:p>
            </p:txBody>
          </p:sp>
        </mc:Fallback>
      </mc:AlternateContent>
      <p:pic>
        <p:nvPicPr>
          <p:cNvPr id="230" name="Screen Shot 2020-06-30 at 14.47.13.png" descr="Screen Shot 2020-06-30 at 14.47.13.png"/>
          <p:cNvPicPr>
            <a:picLocks noChangeAspect="1"/>
          </p:cNvPicPr>
          <p:nvPr/>
        </p:nvPicPr>
        <p:blipFill>
          <a:blip r:embed="rId3"/>
          <a:stretch>
            <a:fillRect/>
          </a:stretch>
        </p:blipFill>
        <p:spPr>
          <a:xfrm>
            <a:off x="2875682" y="1281079"/>
            <a:ext cx="3602571" cy="3549592"/>
          </a:xfrm>
          <a:prstGeom prst="rect">
            <a:avLst/>
          </a:prstGeom>
          <a:ln w="12700">
            <a:miter lim="400000"/>
          </a:ln>
        </p:spPr>
      </p:pic>
      <p:sp>
        <p:nvSpPr>
          <p:cNvPr id="231" name="Line"/>
          <p:cNvSpPr/>
          <p:nvPr/>
        </p:nvSpPr>
        <p:spPr>
          <a:xfrm>
            <a:off x="3159789" y="1109277"/>
            <a:ext cx="3034356" cy="1"/>
          </a:xfrm>
          <a:prstGeom prst="line">
            <a:avLst/>
          </a:prstGeom>
          <a:ln w="38100">
            <a:solidFill>
              <a:srgbClr val="000000"/>
            </a:solidFill>
            <a:miter lim="400000"/>
            <a:headEnd type="triangle"/>
            <a:tailEnd type="triangle"/>
          </a:ln>
        </p:spPr>
        <p:txBody>
          <a:bodyPr lIns="35719" tIns="35719" rIns="35719" bIns="35719" anchor="ctr"/>
          <a:lstStyle/>
          <a:p>
            <a:pPr defTabSz="1219126">
              <a:lnSpc>
                <a:spcPct val="90000"/>
              </a:lnSpc>
              <a:spcBef>
                <a:spcPts val="2250"/>
              </a:spcBef>
              <a:defRPr sz="3000" b="0"/>
            </a:pPr>
            <a:endParaRPr sz="2109">
              <a:latin typeface="Georgia" panose="02040502050405020303" pitchFamily="18" charset="0"/>
              <a:sym typeface="Helvetica Neue"/>
            </a:endParaRPr>
          </a:p>
        </p:txBody>
      </p:sp>
      <mc:AlternateContent xmlns:mc="http://schemas.openxmlformats.org/markup-compatibility/2006" xmlns:a14="http://schemas.microsoft.com/office/drawing/2010/main">
        <mc:Choice Requires="a14">
          <p:sp>
            <p:nvSpPr>
              <p:cNvPr id="232" name="Equation"/>
              <p:cNvSpPr txBox="1"/>
              <p:nvPr/>
            </p:nvSpPr>
            <p:spPr>
              <a:xfrm>
                <a:off x="6625937" y="2517592"/>
                <a:ext cx="991489" cy="276999"/>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a:latin typeface="Cambria Math" panose="02040503050406030204" pitchFamily="18" charset="0"/>
                          <a:sym typeface="Helvetica Neue"/>
                        </a:rPr>
                        <m:t>𝜇</m:t>
                      </m:r>
                      <m:r>
                        <a:rPr sz="1800" i="1">
                          <a:latin typeface="Cambria Math" panose="02040503050406030204" pitchFamily="18" charset="0"/>
                          <a:sym typeface="Helvetica Neue"/>
                        </a:rPr>
                        <m:t>𝑀</m:t>
                      </m:r>
                      <m:r>
                        <a:rPr sz="1800" i="1">
                          <a:latin typeface="Cambria Math" panose="02040503050406030204" pitchFamily="18" charset="0"/>
                          <a:sym typeface="Helvetica Neue"/>
                        </a:rPr>
                        <m:t>=</m:t>
                      </m:r>
                      <m:r>
                        <a:rPr sz="1800" i="1">
                          <a:latin typeface="Cambria Math" panose="02040503050406030204" pitchFamily="18" charset="0"/>
                          <a:sym typeface="Helvetica Neue"/>
                        </a:rPr>
                        <m:t>0</m:t>
                      </m:r>
                      <m:r>
                        <a:rPr sz="1800" i="1">
                          <a:latin typeface="Cambria Math" panose="02040503050406030204" pitchFamily="18" charset="0"/>
                          <a:sym typeface="Helvetica Neue"/>
                        </a:rPr>
                        <m:t>.</m:t>
                      </m:r>
                      <m:r>
                        <a:rPr sz="1800" i="1">
                          <a:latin typeface="Cambria Math" panose="02040503050406030204" pitchFamily="18" charset="0"/>
                          <a:sym typeface="Helvetica Neue"/>
                        </a:rPr>
                        <m:t>5</m:t>
                      </m:r>
                    </m:oMath>
                  </m:oMathPara>
                </a14:m>
                <a:endParaRPr sz="1800" dirty="0">
                  <a:latin typeface="Georgia" panose="02040502050405020303" pitchFamily="18" charset="0"/>
                  <a:sym typeface="Helvetica Neue"/>
                </a:endParaRPr>
              </a:p>
            </p:txBody>
          </p:sp>
        </mc:Choice>
        <mc:Fallback xmlns="">
          <p:sp>
            <p:nvSpPr>
              <p:cNvPr id="232" name="Equation"/>
              <p:cNvSpPr txBox="1">
                <a:spLocks noRot="1" noChangeAspect="1" noMove="1" noResize="1" noEditPoints="1" noAdjustHandles="1" noChangeArrowheads="1" noChangeShapeType="1" noTextEdit="1"/>
              </p:cNvSpPr>
              <p:nvPr/>
            </p:nvSpPr>
            <p:spPr>
              <a:xfrm>
                <a:off x="6625937" y="2517592"/>
                <a:ext cx="991489" cy="276999"/>
              </a:xfrm>
              <a:prstGeom prst="rect">
                <a:avLst/>
              </a:prstGeom>
              <a:blipFill>
                <a:blip r:embed="rId4"/>
                <a:stretch>
                  <a:fillRect l="-7362" r="-5521" b="-33333"/>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3" name="Equation"/>
              <p:cNvSpPr txBox="1"/>
              <p:nvPr/>
            </p:nvSpPr>
            <p:spPr>
              <a:xfrm>
                <a:off x="6584749" y="3024504"/>
                <a:ext cx="993412" cy="276999"/>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a:latin typeface="Cambria Math" panose="02040503050406030204" pitchFamily="18" charset="0"/>
                          <a:sym typeface="Helvetica Neue"/>
                        </a:rPr>
                        <m:t>𝑤</m:t>
                      </m:r>
                      <m:r>
                        <a:rPr sz="1800" i="1">
                          <a:latin typeface="Cambria Math" panose="02040503050406030204" pitchFamily="18" charset="0"/>
                          <a:sym typeface="Helvetica Neue"/>
                        </a:rPr>
                        <m:t>=</m:t>
                      </m:r>
                      <m:r>
                        <a:rPr sz="1800" i="1">
                          <a:latin typeface="Cambria Math" panose="02040503050406030204" pitchFamily="18" charset="0"/>
                          <a:sym typeface="Helvetica Neue"/>
                        </a:rPr>
                        <m:t>25</m:t>
                      </m:r>
                      <m:r>
                        <a:rPr sz="1800" i="1">
                          <a:latin typeface="Cambria Math" panose="02040503050406030204" pitchFamily="18" charset="0"/>
                          <a:sym typeface="Helvetica Neue"/>
                        </a:rPr>
                        <m:t>𝑀</m:t>
                      </m:r>
                    </m:oMath>
                  </m:oMathPara>
                </a14:m>
                <a:endParaRPr sz="1800">
                  <a:latin typeface="Georgia" panose="02040502050405020303" pitchFamily="18" charset="0"/>
                  <a:sym typeface="Helvetica Neue"/>
                </a:endParaRPr>
              </a:p>
            </p:txBody>
          </p:sp>
        </mc:Choice>
        <mc:Fallback xmlns="">
          <p:sp>
            <p:nvSpPr>
              <p:cNvPr id="233" name="Equation"/>
              <p:cNvSpPr txBox="1">
                <a:spLocks noRot="1" noChangeAspect="1" noMove="1" noResize="1" noEditPoints="1" noAdjustHandles="1" noChangeArrowheads="1" noChangeShapeType="1" noTextEdit="1"/>
              </p:cNvSpPr>
              <p:nvPr/>
            </p:nvSpPr>
            <p:spPr>
              <a:xfrm>
                <a:off x="6584749" y="3024504"/>
                <a:ext cx="993412" cy="276999"/>
              </a:xfrm>
              <a:prstGeom prst="rect">
                <a:avLst/>
              </a:prstGeom>
              <a:blipFill>
                <a:blip r:embed="rId5"/>
                <a:stretch>
                  <a:fillRect l="-3067" r="-4908" b="-8696"/>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4" name="Equation"/>
              <p:cNvSpPr txBox="1"/>
              <p:nvPr/>
            </p:nvSpPr>
            <p:spPr>
              <a:xfrm>
                <a:off x="6588802" y="3488570"/>
                <a:ext cx="1555234" cy="276999"/>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smtClean="0">
                          <a:latin typeface="Cambria Math" panose="02040503050406030204" pitchFamily="18" charset="0"/>
                          <a:sym typeface="Helvetica Neue"/>
                        </a:rPr>
                        <m:t> </m:t>
                      </m:r>
                      <m:r>
                        <a:rPr lang="ar-AE" sz="1800" i="1">
                          <a:latin typeface="Cambria Math" panose="02040503050406030204" pitchFamily="18" charset="0"/>
                          <a:sym typeface="Helvetica Neue"/>
                        </a:rPr>
                        <m:t>(</m:t>
                      </m:r>
                      <m:sSub>
                        <m:sSubPr>
                          <m:ctrlPr>
                            <a:rPr lang="ar-AE" sz="1800" i="1">
                              <a:latin typeface="Cambria Math" panose="02040503050406030204" pitchFamily="18" charset="0"/>
                              <a:sym typeface="Helvetica Neue"/>
                            </a:rPr>
                          </m:ctrlPr>
                        </m:sSubPr>
                        <m:e>
                          <m:r>
                            <a:rPr lang="ar-AE" sz="1800" i="1">
                              <a:latin typeface="Cambria Math" panose="02040503050406030204" pitchFamily="18" charset="0"/>
                              <a:sym typeface="Helvetica Neue"/>
                            </a:rPr>
                            <m:t>𝑀</m:t>
                          </m:r>
                        </m:e>
                        <m:sub>
                          <m:r>
                            <a:rPr lang="ar-AE" sz="1800" i="1">
                              <a:latin typeface="Cambria Math" panose="02040503050406030204" pitchFamily="18" charset="0"/>
                              <a:sym typeface="Helvetica Neue"/>
                            </a:rPr>
                            <m:t>1</m:t>
                          </m:r>
                        </m:sub>
                      </m:sSub>
                      <m:sSup>
                        <m:sSupPr>
                          <m:ctrlPr>
                            <a:rPr lang="ar-AE" sz="1800" i="1">
                              <a:latin typeface="Cambria Math" panose="02040503050406030204" pitchFamily="18" charset="0"/>
                              <a:sym typeface="Helvetica Neue"/>
                            </a:rPr>
                          </m:ctrlPr>
                        </m:sSupPr>
                        <m:e>
                          <m:r>
                            <a:rPr lang="ar-AE" sz="1800" i="1">
                              <a:latin typeface="Cambria Math" panose="02040503050406030204" pitchFamily="18" charset="0"/>
                              <a:sym typeface="Helvetica Neue"/>
                            </a:rPr>
                            <m:t>𝜇</m:t>
                          </m:r>
                        </m:e>
                        <m:sup>
                          <m:r>
                            <a:rPr lang="ar-AE" sz="1800" i="1">
                              <a:latin typeface="Cambria Math" panose="02040503050406030204" pitchFamily="18" charset="0"/>
                              <a:sym typeface="Helvetica Neue"/>
                            </a:rPr>
                            <m:t>2</m:t>
                          </m:r>
                        </m:sup>
                      </m:sSup>
                      <m:sSup>
                        <m:sSupPr>
                          <m:ctrlPr>
                            <a:rPr lang="ar-AE" sz="1800" i="1">
                              <a:latin typeface="Cambria Math" panose="02040503050406030204" pitchFamily="18" charset="0"/>
                              <a:sym typeface="Helvetica Neue"/>
                            </a:rPr>
                          </m:ctrlPr>
                        </m:sSupPr>
                        <m:e>
                          <m:r>
                            <a:rPr lang="ar-AE" sz="1800" i="1">
                              <a:latin typeface="Cambria Math" panose="02040503050406030204" pitchFamily="18" charset="0"/>
                              <a:sym typeface="Helvetica Neue"/>
                            </a:rPr>
                            <m:t>)</m:t>
                          </m:r>
                        </m:e>
                        <m:sup>
                          <m:r>
                            <a:rPr lang="ar-AE" sz="1800" i="1">
                              <a:latin typeface="Cambria Math" panose="02040503050406030204" pitchFamily="18" charset="0"/>
                              <a:sym typeface="Helvetica Neue"/>
                            </a:rPr>
                            <m:t>−</m:t>
                          </m:r>
                          <m:r>
                            <a:rPr lang="ar-AE" sz="1800" i="1">
                              <a:latin typeface="Cambria Math" panose="02040503050406030204" pitchFamily="18" charset="0"/>
                              <a:sym typeface="Helvetica Neue"/>
                            </a:rPr>
                            <m:t>1</m:t>
                          </m:r>
                        </m:sup>
                      </m:sSup>
                      <m:r>
                        <a:rPr sz="1800" i="1">
                          <a:latin typeface="Cambria Math" panose="02040503050406030204" pitchFamily="18" charset="0"/>
                          <a:sym typeface="Helvetica Neue"/>
                        </a:rPr>
                        <m:t>≪</m:t>
                      </m:r>
                      <m:r>
                        <a:rPr sz="1800" i="1">
                          <a:latin typeface="Cambria Math" panose="02040503050406030204" pitchFamily="18" charset="0"/>
                          <a:sym typeface="Helvetica Neue"/>
                        </a:rPr>
                        <m:t>𝐷</m:t>
                      </m:r>
                    </m:oMath>
                  </m:oMathPara>
                </a14:m>
                <a:endParaRPr sz="1800" dirty="0">
                  <a:latin typeface="Georgia" panose="02040502050405020303" pitchFamily="18" charset="0"/>
                  <a:sym typeface="Helvetica Neue"/>
                </a:endParaRPr>
              </a:p>
            </p:txBody>
          </p:sp>
        </mc:Choice>
        <mc:Fallback>
          <p:sp>
            <p:nvSpPr>
              <p:cNvPr id="234" name="Equation"/>
              <p:cNvSpPr txBox="1">
                <a:spLocks noRot="1" noChangeAspect="1" noMove="1" noResize="1" noEditPoints="1" noAdjustHandles="1" noChangeArrowheads="1" noChangeShapeType="1" noTextEdit="1"/>
              </p:cNvSpPr>
              <p:nvPr/>
            </p:nvSpPr>
            <p:spPr>
              <a:xfrm>
                <a:off x="6588802" y="3488570"/>
                <a:ext cx="1555234" cy="276999"/>
              </a:xfrm>
              <a:prstGeom prst="rect">
                <a:avLst/>
              </a:prstGeom>
              <a:blipFill>
                <a:blip r:embed="rId6"/>
                <a:stretch>
                  <a:fillRect l="-1569" t="-2174" r="-2353" b="-34783"/>
                </a:stretch>
              </a:blipFill>
              <a:ln w="12700">
                <a:miter lim="400000"/>
              </a:ln>
            </p:spPr>
            <p:txBody>
              <a:bodyPr/>
              <a:lstStyle/>
              <a:p>
                <a:r>
                  <a:rPr lang="pt-PT">
                    <a:noFill/>
                  </a:rPr>
                  <a:t> </a:t>
                </a:r>
              </a:p>
            </p:txBody>
          </p:sp>
        </mc:Fallback>
      </mc:AlternateContent>
      <p:sp>
        <p:nvSpPr>
          <p:cNvPr id="2" name="Phys.Rev.D 103 (2021) 2, 024020. T.I. et al…">
            <a:extLst>
              <a:ext uri="{FF2B5EF4-FFF2-40B4-BE49-F238E27FC236}">
                <a16:creationId xmlns:a16="http://schemas.microsoft.com/office/drawing/2014/main" id="{4627041F-B10B-9E6E-58BE-E26683DE1863}"/>
              </a:ext>
            </a:extLst>
          </p:cNvPr>
          <p:cNvSpPr txBox="1"/>
          <p:nvPr/>
        </p:nvSpPr>
        <p:spPr>
          <a:xfrm>
            <a:off x="0" y="6390449"/>
            <a:ext cx="9144000" cy="288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p>
            <a:pPr algn="ctr" defTabSz="410751">
              <a:spcBef>
                <a:spcPts val="0"/>
              </a:spcBef>
              <a:defRPr sz="2000" b="0"/>
            </a:pPr>
            <a:r>
              <a:rPr lang="pt-PT" sz="1406" i="1" dirty="0" err="1">
                <a:solidFill>
                  <a:schemeClr val="bg1">
                    <a:lumMod val="50000"/>
                  </a:schemeClr>
                </a:solidFill>
                <a:latin typeface="Georgia" panose="02040502050405020303" pitchFamily="18" charset="0"/>
                <a:sym typeface="Helvetica Neue"/>
              </a:rPr>
              <a:t>Ikeda</a:t>
            </a:r>
            <a:r>
              <a:rPr lang="pt-PT" sz="1406" i="1" dirty="0">
                <a:solidFill>
                  <a:schemeClr val="bg1">
                    <a:lumMod val="50000"/>
                  </a:schemeClr>
                </a:solidFill>
                <a:latin typeface="Georgia" panose="02040502050405020303" pitchFamily="18" charset="0"/>
                <a:sym typeface="Helvetica Neue"/>
              </a:rPr>
              <a:t> + </a:t>
            </a:r>
            <a:r>
              <a:rPr sz="1406" i="1" dirty="0">
                <a:solidFill>
                  <a:schemeClr val="bg1">
                    <a:lumMod val="50000"/>
                  </a:schemeClr>
                </a:solidFill>
                <a:latin typeface="Georgia" panose="02040502050405020303" pitchFamily="18" charset="0"/>
                <a:sym typeface="Helvetica Neue"/>
              </a:rPr>
              <a:t>PRD</a:t>
            </a:r>
            <a:r>
              <a:rPr sz="1406" dirty="0">
                <a:solidFill>
                  <a:schemeClr val="bg1">
                    <a:lumMod val="50000"/>
                  </a:schemeClr>
                </a:solidFill>
                <a:latin typeface="Georgia" panose="02040502050405020303" pitchFamily="18" charset="0"/>
                <a:sym typeface="Helvetica Neue"/>
              </a:rPr>
              <a:t> 103 (2021) 2, 024020</a:t>
            </a:r>
          </a:p>
        </p:txBody>
      </p:sp>
    </p:spTree>
    <p:extLst>
      <p:ext uri="{BB962C8B-B14F-4D97-AF65-F5344CB8AC3E}">
        <p14:creationId xmlns:p14="http://schemas.microsoft.com/office/powerpoint/2010/main" val="7937846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movie_phi_with_lines.mpg" descr="movie_phi_with_lines.mpg"/>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74049" y="1615098"/>
            <a:ext cx="4525032" cy="4216507"/>
          </a:xfrm>
          <a:prstGeom prst="rect">
            <a:avLst/>
          </a:prstGeom>
          <a:ln w="12700">
            <a:miter lim="400000"/>
          </a:ln>
        </p:spPr>
      </p:pic>
      <p:pic>
        <p:nvPicPr>
          <p:cNvPr id="237" name="movie_energydensity.mpg" descr="movie_energydensity.mpg"/>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4593413" y="1587425"/>
            <a:ext cx="4699037" cy="4271852"/>
          </a:xfrm>
          <a:prstGeom prst="rect">
            <a:avLst/>
          </a:prstGeom>
          <a:ln w="12700">
            <a:miter lim="400000"/>
          </a:ln>
        </p:spPr>
      </p:pic>
      <p:sp>
        <p:nvSpPr>
          <p:cNvPr id="238" name="Simulation 1"/>
          <p:cNvSpPr txBox="1"/>
          <p:nvPr/>
        </p:nvSpPr>
        <p:spPr>
          <a:xfrm>
            <a:off x="3562681" y="0"/>
            <a:ext cx="2061463" cy="713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ts val="8200"/>
              </a:lnSpc>
              <a:spcBef>
                <a:spcPts val="1200"/>
              </a:spcBef>
              <a:defRPr sz="5000">
                <a:solidFill>
                  <a:schemeClr val="accent3">
                    <a:hueOff val="914337"/>
                    <a:satOff val="31515"/>
                    <a:lumOff val="-30790"/>
                  </a:schemeClr>
                </a:solidFill>
              </a:defRPr>
            </a:lvl1pPr>
          </a:lstStyle>
          <a:p>
            <a:pPr algn="ctr" defTabSz="321457">
              <a:lnSpc>
                <a:spcPts val="5765"/>
              </a:lnSpc>
              <a:spcBef>
                <a:spcPts val="844"/>
              </a:spcBef>
            </a:pPr>
            <a:r>
              <a:rPr sz="2800" dirty="0">
                <a:solidFill>
                  <a:srgbClr val="800000"/>
                </a:solidFill>
                <a:latin typeface="Georgia" panose="02040502050405020303" pitchFamily="18" charset="0"/>
                <a:sym typeface="Helvetica Neue"/>
              </a:rPr>
              <a:t>Simulation 1</a:t>
            </a:r>
          </a:p>
        </p:txBody>
      </p:sp>
      <p:sp>
        <p:nvSpPr>
          <p:cNvPr id="239" name="Gravitational atom around individual BHs."/>
          <p:cNvSpPr txBox="1"/>
          <p:nvPr/>
        </p:nvSpPr>
        <p:spPr>
          <a:xfrm>
            <a:off x="1748490" y="5896161"/>
            <a:ext cx="4384214" cy="321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marL="444500" indent="-444500" algn="l" defTabSz="1733930">
              <a:lnSpc>
                <a:spcPct val="90000"/>
              </a:lnSpc>
              <a:spcBef>
                <a:spcPts val="3200"/>
              </a:spcBef>
              <a:buSzPct val="100000"/>
              <a:buChar char="•"/>
              <a:defRPr sz="3000" b="0"/>
            </a:lvl1pPr>
          </a:lstStyle>
          <a:p>
            <a:pPr marL="0" indent="0" defTabSz="1219126">
              <a:spcBef>
                <a:spcPts val="2250"/>
              </a:spcBef>
              <a:buNone/>
            </a:pPr>
            <a:r>
              <a:rPr sz="1800" dirty="0">
                <a:latin typeface="Georgia" panose="02040502050405020303" pitchFamily="18" charset="0"/>
                <a:sym typeface="Helvetica Neue"/>
              </a:rPr>
              <a:t>Gravitational atom around individual BHs</a:t>
            </a:r>
          </a:p>
        </p:txBody>
      </p:sp>
      <p:sp>
        <p:nvSpPr>
          <p:cNvPr id="240" name="Scalar field"/>
          <p:cNvSpPr txBox="1"/>
          <p:nvPr/>
        </p:nvSpPr>
        <p:spPr>
          <a:xfrm>
            <a:off x="1784312" y="1207408"/>
            <a:ext cx="1210268" cy="321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1733930">
              <a:lnSpc>
                <a:spcPct val="90000"/>
              </a:lnSpc>
              <a:spcBef>
                <a:spcPts val="3200"/>
              </a:spcBef>
              <a:defRPr sz="3500" b="0"/>
            </a:lvl1pPr>
          </a:lstStyle>
          <a:p>
            <a:pPr defTabSz="1219126">
              <a:spcBef>
                <a:spcPts val="2250"/>
              </a:spcBef>
            </a:pPr>
            <a:r>
              <a:rPr sz="1800" dirty="0">
                <a:latin typeface="Georgia" panose="02040502050405020303" pitchFamily="18" charset="0"/>
                <a:sym typeface="Helvetica Neue"/>
              </a:rPr>
              <a:t>Scalar field</a:t>
            </a:r>
          </a:p>
        </p:txBody>
      </p:sp>
      <p:sp>
        <p:nvSpPr>
          <p:cNvPr id="241" name="Energy density"/>
          <p:cNvSpPr txBox="1"/>
          <p:nvPr/>
        </p:nvSpPr>
        <p:spPr>
          <a:xfrm>
            <a:off x="6221975" y="1207408"/>
            <a:ext cx="1594988" cy="321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defTabSz="1733930">
              <a:lnSpc>
                <a:spcPct val="90000"/>
              </a:lnSpc>
              <a:spcBef>
                <a:spcPts val="3200"/>
              </a:spcBef>
              <a:defRPr sz="3500" b="0"/>
            </a:lvl1pPr>
          </a:lstStyle>
          <a:p>
            <a:pPr defTabSz="1219126">
              <a:spcBef>
                <a:spcPts val="2250"/>
              </a:spcBef>
            </a:pPr>
            <a:r>
              <a:rPr sz="1800" dirty="0">
                <a:latin typeface="Georgia" panose="02040502050405020303" pitchFamily="18" charset="0"/>
                <a:sym typeface="Helvetica Neue"/>
              </a:rPr>
              <a:t>Energy density</a:t>
            </a:r>
          </a:p>
        </p:txBody>
      </p:sp>
      <p:sp>
        <p:nvSpPr>
          <p:cNvPr id="2" name="Phys.Rev.D 103 (2021) 2, 024020. T.I. et al…">
            <a:extLst>
              <a:ext uri="{FF2B5EF4-FFF2-40B4-BE49-F238E27FC236}">
                <a16:creationId xmlns:a16="http://schemas.microsoft.com/office/drawing/2014/main" id="{152C34DE-443E-8AB1-891D-A44AF5201332}"/>
              </a:ext>
            </a:extLst>
          </p:cNvPr>
          <p:cNvSpPr txBox="1"/>
          <p:nvPr/>
        </p:nvSpPr>
        <p:spPr>
          <a:xfrm>
            <a:off x="0" y="6390449"/>
            <a:ext cx="9144000" cy="288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p>
            <a:pPr algn="ctr" defTabSz="410751">
              <a:spcBef>
                <a:spcPts val="0"/>
              </a:spcBef>
              <a:defRPr sz="2000" b="0"/>
            </a:pPr>
            <a:r>
              <a:rPr lang="pt-PT" sz="1406" i="1" dirty="0" err="1">
                <a:solidFill>
                  <a:schemeClr val="bg1">
                    <a:lumMod val="50000"/>
                  </a:schemeClr>
                </a:solidFill>
                <a:latin typeface="Georgia" panose="02040502050405020303" pitchFamily="18" charset="0"/>
                <a:sym typeface="Helvetica Neue"/>
              </a:rPr>
              <a:t>Ikeda</a:t>
            </a:r>
            <a:r>
              <a:rPr lang="pt-PT" sz="1406" i="1" dirty="0">
                <a:solidFill>
                  <a:schemeClr val="bg1">
                    <a:lumMod val="50000"/>
                  </a:schemeClr>
                </a:solidFill>
                <a:latin typeface="Georgia" panose="02040502050405020303" pitchFamily="18" charset="0"/>
                <a:sym typeface="Helvetica Neue"/>
              </a:rPr>
              <a:t> + </a:t>
            </a:r>
            <a:r>
              <a:rPr sz="1406" i="1" dirty="0">
                <a:solidFill>
                  <a:schemeClr val="bg1">
                    <a:lumMod val="50000"/>
                  </a:schemeClr>
                </a:solidFill>
                <a:latin typeface="Georgia" panose="02040502050405020303" pitchFamily="18" charset="0"/>
                <a:sym typeface="Helvetica Neue"/>
              </a:rPr>
              <a:t>PRD</a:t>
            </a:r>
            <a:r>
              <a:rPr sz="1406" dirty="0">
                <a:solidFill>
                  <a:schemeClr val="bg1">
                    <a:lumMod val="50000"/>
                  </a:schemeClr>
                </a:solidFill>
                <a:latin typeface="Georgia" panose="02040502050405020303" pitchFamily="18" charset="0"/>
                <a:sym typeface="Helvetica Neue"/>
              </a:rPr>
              <a:t> 103 (2021) 2, 024020</a:t>
            </a:r>
          </a:p>
        </p:txBody>
      </p:sp>
    </p:spTree>
    <p:extLst>
      <p:ext uri="{BB962C8B-B14F-4D97-AF65-F5344CB8AC3E}">
        <p14:creationId xmlns:p14="http://schemas.microsoft.com/office/powerpoint/2010/main" val="139118441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75" fill="hold"/>
                                        <p:tgtEl>
                                          <p:spTgt spid="236"/>
                                        </p:tgtEl>
                                      </p:cBhvr>
                                    </p:cmd>
                                  </p:childTnLst>
                                </p:cTn>
                              </p:par>
                            </p:childTnLst>
                          </p:cTn>
                        </p:par>
                        <p:par>
                          <p:cTn id="7" fill="hold">
                            <p:stCondLst>
                              <p:cond delay="93875"/>
                            </p:stCondLst>
                            <p:childTnLst>
                              <p:par>
                                <p:cTn id="8" presetID="1" presetClass="mediacall" presetSubtype="0" fill="hold" nodeType="afterEffect">
                                  <p:stCondLst>
                                    <p:cond delay="0"/>
                                  </p:stCondLst>
                                  <p:childTnLst>
                                    <p:cmd type="call" cmd="playFrom(0.0)">
                                      <p:cBhvr>
                                        <p:cTn id="9" dur="38000" fill="hold"/>
                                        <p:tgtEl>
                                          <p:spTgt spid="237"/>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4" fill="hold" display="0">
                  <p:stCondLst>
                    <p:cond delay="indefinite"/>
                  </p:stCondLst>
                </p:cTn>
                <p:tgtEl>
                  <p:spTgt spid="236"/>
                </p:tgtEl>
              </p:cMediaNode>
            </p:video>
            <p:seq concurrent="1" prevAc="none" nextAc="seek">
              <p:cTn id="15" restart="whenNotActive" fill="hold" evtFilter="cancelBubble" nodeType="interactiveSeq">
                <p:stCondLst>
                  <p:cond evt="onClick" delay="0">
                    <p:tgtEl>
                      <p:spTgt spid="23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36"/>
                                        </p:tgtEl>
                                      </p:cBhvr>
                                    </p:cmd>
                                  </p:childTnLst>
                                </p:cTn>
                              </p:par>
                            </p:childTnLst>
                          </p:cTn>
                        </p:par>
                      </p:childTnLst>
                    </p:cTn>
                  </p:par>
                </p:childTnLst>
              </p:cTn>
              <p:nextCondLst>
                <p:cond evt="onClick" delay="0">
                  <p:tgtEl>
                    <p:spTgt spid="236"/>
                  </p:tgtEl>
                </p:cond>
              </p:nextCondLst>
            </p:seq>
            <p:video>
              <p:cMediaNode vol="100000">
                <p:cTn id="20" fill="hold" display="0">
                  <p:stCondLst>
                    <p:cond delay="indefinite"/>
                  </p:stCondLst>
                </p:cTn>
                <p:tgtEl>
                  <p:spTgt spid="237"/>
                </p:tgtEl>
              </p:cMediaNode>
            </p:video>
            <p:seq concurrent="1" prevAc="none" nextAc="seek">
              <p:cTn id="21" restart="whenNotActive" fill="hold" evtFilter="cancelBubble" nodeType="interactiveSeq">
                <p:stCondLst>
                  <p:cond evt="onClick" delay="0">
                    <p:tgtEl>
                      <p:spTgt spid="23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37"/>
                                        </p:tgtEl>
                                      </p:cBhvr>
                                    </p:cmd>
                                  </p:childTnLst>
                                </p:cTn>
                              </p:par>
                            </p:childTnLst>
                          </p:cTn>
                        </p:par>
                      </p:childTnLst>
                    </p:cTn>
                  </p:par>
                </p:childTnLst>
              </p:cTn>
              <p:nextCondLst>
                <p:cond evt="onClick" delay="0">
                  <p:tgtEl>
                    <p:spTgt spid="237"/>
                  </p:tgtEl>
                </p:cond>
              </p:nextCondLst>
            </p:seq>
          </p:childTnLst>
        </p:cTn>
      </p:par>
    </p:tnLst>
    <p:bldLst>
      <p:bldP spid="239"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imulation 2 : Gaussian initial data"/>
          <p:cNvSpPr txBox="1"/>
          <p:nvPr/>
        </p:nvSpPr>
        <p:spPr>
          <a:xfrm>
            <a:off x="2555392" y="5488332"/>
            <a:ext cx="4243149"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algn="l">
              <a:defRPr sz="5000"/>
            </a:lvl1pPr>
          </a:lstStyle>
          <a:p>
            <a:pPr defTabSz="410751">
              <a:spcBef>
                <a:spcPts val="0"/>
              </a:spcBef>
            </a:pPr>
            <a:r>
              <a:rPr sz="1800" b="1" dirty="0">
                <a:latin typeface="Georgia" panose="02040502050405020303" pitchFamily="18" charset="0"/>
                <a:sym typeface="Helvetica Neue"/>
              </a:rPr>
              <a:t>Simulation 2 : Gaussian initial data</a:t>
            </a:r>
          </a:p>
        </p:txBody>
      </p:sp>
      <mc:AlternateContent xmlns:mc="http://schemas.openxmlformats.org/markup-compatibility/2006" xmlns:a14="http://schemas.microsoft.com/office/drawing/2010/main">
        <mc:Choice Requires="a14">
          <p:sp>
            <p:nvSpPr>
              <p:cNvPr id="245" name="Equation"/>
              <p:cNvSpPr txBox="1"/>
              <p:nvPr/>
            </p:nvSpPr>
            <p:spPr>
              <a:xfrm>
                <a:off x="3686225" y="649813"/>
                <a:ext cx="1529650" cy="276999"/>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a:latin typeface="Cambria Math" panose="02040503050406030204" pitchFamily="18" charset="0"/>
                          <a:sym typeface="Helvetica Neue"/>
                        </a:rPr>
                        <m:t>𝐷</m:t>
                      </m:r>
                      <m:r>
                        <a:rPr sz="1800" i="1">
                          <a:latin typeface="Cambria Math" panose="02040503050406030204" pitchFamily="18" charset="0"/>
                          <a:sym typeface="Helvetica Neue"/>
                        </a:rPr>
                        <m:t>=</m:t>
                      </m:r>
                      <m:r>
                        <a:rPr sz="1800" i="1">
                          <a:latin typeface="Cambria Math" panose="02040503050406030204" pitchFamily="18" charset="0"/>
                          <a:sym typeface="Helvetica Neue"/>
                        </a:rPr>
                        <m:t>10</m:t>
                      </m:r>
                      <m:r>
                        <a:rPr sz="1800" i="1">
                          <a:latin typeface="Cambria Math" panose="02040503050406030204" pitchFamily="18" charset="0"/>
                          <a:sym typeface="Helvetica Neue"/>
                        </a:rPr>
                        <m:t>𝑀</m:t>
                      </m:r>
                      <m:r>
                        <a:rPr sz="1800" i="1">
                          <a:latin typeface="Cambria Math" panose="02040503050406030204" pitchFamily="18" charset="0"/>
                          <a:sym typeface="Helvetica Neue"/>
                        </a:rPr>
                        <m:t>,</m:t>
                      </m:r>
                      <m:r>
                        <a:rPr sz="1800" i="1">
                          <a:latin typeface="Cambria Math" panose="02040503050406030204" pitchFamily="18" charset="0"/>
                          <a:sym typeface="Helvetica Neue"/>
                        </a:rPr>
                        <m:t>60</m:t>
                      </m:r>
                      <m:r>
                        <a:rPr sz="1800" i="1">
                          <a:latin typeface="Cambria Math" panose="02040503050406030204" pitchFamily="18" charset="0"/>
                          <a:sym typeface="Helvetica Neue"/>
                        </a:rPr>
                        <m:t>𝑀</m:t>
                      </m:r>
                    </m:oMath>
                  </m:oMathPara>
                </a14:m>
                <a:endParaRPr sz="1800" dirty="0">
                  <a:latin typeface="Georgia" panose="02040502050405020303" pitchFamily="18" charset="0"/>
                  <a:sym typeface="Helvetica Neue"/>
                </a:endParaRPr>
              </a:p>
            </p:txBody>
          </p:sp>
        </mc:Choice>
        <mc:Fallback xmlns="">
          <p:sp>
            <p:nvSpPr>
              <p:cNvPr id="245" name="Equation"/>
              <p:cNvSpPr txBox="1">
                <a:spLocks noRot="1" noChangeAspect="1" noMove="1" noResize="1" noEditPoints="1" noAdjustHandles="1" noChangeArrowheads="1" noChangeShapeType="1" noTextEdit="1"/>
              </p:cNvSpPr>
              <p:nvPr/>
            </p:nvSpPr>
            <p:spPr>
              <a:xfrm>
                <a:off x="3686225" y="649813"/>
                <a:ext cx="1529650" cy="276999"/>
              </a:xfrm>
              <a:prstGeom prst="rect">
                <a:avLst/>
              </a:prstGeom>
              <a:blipFill>
                <a:blip r:embed="rId2"/>
                <a:stretch>
                  <a:fillRect l="-3187" r="-2390" b="-8889"/>
                </a:stretch>
              </a:blipFill>
              <a:ln w="12700">
                <a:miter lim="400000"/>
              </a:ln>
            </p:spPr>
            <p:txBody>
              <a:bodyPr/>
              <a:lstStyle/>
              <a:p>
                <a:r>
                  <a:rPr lang="en-US">
                    <a:noFill/>
                  </a:rPr>
                  <a:t> </a:t>
                </a:r>
              </a:p>
            </p:txBody>
          </p:sp>
        </mc:Fallback>
      </mc:AlternateContent>
      <p:pic>
        <p:nvPicPr>
          <p:cNvPr id="246" name="Screen Shot 2020-06-30 at 14.47.13.png" descr="Screen Shot 2020-06-30 at 14.47.13.png"/>
          <p:cNvPicPr>
            <a:picLocks noChangeAspect="1"/>
          </p:cNvPicPr>
          <p:nvPr/>
        </p:nvPicPr>
        <p:blipFill>
          <a:blip r:embed="rId3"/>
          <a:stretch>
            <a:fillRect/>
          </a:stretch>
        </p:blipFill>
        <p:spPr>
          <a:xfrm>
            <a:off x="2875682" y="1281079"/>
            <a:ext cx="3602571" cy="3549592"/>
          </a:xfrm>
          <a:prstGeom prst="rect">
            <a:avLst/>
          </a:prstGeom>
          <a:ln w="12700">
            <a:miter lim="400000"/>
          </a:ln>
        </p:spPr>
      </p:pic>
      <p:sp>
        <p:nvSpPr>
          <p:cNvPr id="247" name="Line"/>
          <p:cNvSpPr/>
          <p:nvPr/>
        </p:nvSpPr>
        <p:spPr>
          <a:xfrm>
            <a:off x="3159789" y="1109277"/>
            <a:ext cx="3034356" cy="1"/>
          </a:xfrm>
          <a:prstGeom prst="line">
            <a:avLst/>
          </a:prstGeom>
          <a:ln w="38100">
            <a:solidFill>
              <a:srgbClr val="000000"/>
            </a:solidFill>
            <a:miter lim="400000"/>
            <a:headEnd type="triangle"/>
            <a:tailEnd type="triangle"/>
          </a:ln>
        </p:spPr>
        <p:txBody>
          <a:bodyPr lIns="35719" tIns="35719" rIns="35719" bIns="35719" anchor="ctr"/>
          <a:lstStyle/>
          <a:p>
            <a:pPr defTabSz="1219126">
              <a:lnSpc>
                <a:spcPct val="90000"/>
              </a:lnSpc>
              <a:spcBef>
                <a:spcPts val="2250"/>
              </a:spcBef>
              <a:defRPr sz="3000" b="0"/>
            </a:pPr>
            <a:endParaRPr sz="2109">
              <a:latin typeface="Georgia" panose="02040502050405020303" pitchFamily="18" charset="0"/>
              <a:sym typeface="Helvetica Neue"/>
            </a:endParaRPr>
          </a:p>
        </p:txBody>
      </p:sp>
      <mc:AlternateContent xmlns:mc="http://schemas.openxmlformats.org/markup-compatibility/2006" xmlns:a14="http://schemas.microsoft.com/office/drawing/2010/main">
        <mc:Choice Requires="a14">
          <p:sp>
            <p:nvSpPr>
              <p:cNvPr id="248" name="Equation"/>
              <p:cNvSpPr txBox="1"/>
              <p:nvPr/>
            </p:nvSpPr>
            <p:spPr>
              <a:xfrm>
                <a:off x="6858114" y="2517592"/>
                <a:ext cx="991489" cy="276999"/>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a:latin typeface="Cambria Math" panose="02040503050406030204" pitchFamily="18" charset="0"/>
                          <a:sym typeface="Helvetica Neue"/>
                        </a:rPr>
                        <m:t>𝜇</m:t>
                      </m:r>
                      <m:r>
                        <a:rPr sz="1800" i="1">
                          <a:latin typeface="Cambria Math" panose="02040503050406030204" pitchFamily="18" charset="0"/>
                          <a:sym typeface="Helvetica Neue"/>
                        </a:rPr>
                        <m:t>𝑀</m:t>
                      </m:r>
                      <m:r>
                        <a:rPr sz="1800" i="1">
                          <a:latin typeface="Cambria Math" panose="02040503050406030204" pitchFamily="18" charset="0"/>
                          <a:sym typeface="Helvetica Neue"/>
                        </a:rPr>
                        <m:t>=</m:t>
                      </m:r>
                      <m:r>
                        <a:rPr sz="1800" i="1">
                          <a:latin typeface="Cambria Math" panose="02040503050406030204" pitchFamily="18" charset="0"/>
                          <a:sym typeface="Helvetica Neue"/>
                        </a:rPr>
                        <m:t>0</m:t>
                      </m:r>
                      <m:r>
                        <a:rPr sz="1800" i="1">
                          <a:latin typeface="Cambria Math" panose="02040503050406030204" pitchFamily="18" charset="0"/>
                          <a:sym typeface="Helvetica Neue"/>
                        </a:rPr>
                        <m:t>.</m:t>
                      </m:r>
                      <m:r>
                        <a:rPr sz="1800" i="1">
                          <a:latin typeface="Cambria Math" panose="02040503050406030204" pitchFamily="18" charset="0"/>
                          <a:sym typeface="Helvetica Neue"/>
                        </a:rPr>
                        <m:t>2</m:t>
                      </m:r>
                    </m:oMath>
                  </m:oMathPara>
                </a14:m>
                <a:endParaRPr sz="1800" dirty="0">
                  <a:latin typeface="Georgia" panose="02040502050405020303" pitchFamily="18" charset="0"/>
                  <a:sym typeface="Helvetica Neue"/>
                </a:endParaRPr>
              </a:p>
            </p:txBody>
          </p:sp>
        </mc:Choice>
        <mc:Fallback xmlns="">
          <p:sp>
            <p:nvSpPr>
              <p:cNvPr id="248" name="Equation"/>
              <p:cNvSpPr txBox="1">
                <a:spLocks noRot="1" noChangeAspect="1" noMove="1" noResize="1" noEditPoints="1" noAdjustHandles="1" noChangeArrowheads="1" noChangeShapeType="1" noTextEdit="1"/>
              </p:cNvSpPr>
              <p:nvPr/>
            </p:nvSpPr>
            <p:spPr>
              <a:xfrm>
                <a:off x="6858114" y="2517592"/>
                <a:ext cx="991489" cy="276999"/>
              </a:xfrm>
              <a:prstGeom prst="rect">
                <a:avLst/>
              </a:prstGeom>
              <a:blipFill>
                <a:blip r:embed="rId4"/>
                <a:stretch>
                  <a:fillRect l="-7362" r="-5521" b="-33333"/>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9" name="Equation"/>
              <p:cNvSpPr txBox="1"/>
              <p:nvPr/>
            </p:nvSpPr>
            <p:spPr>
              <a:xfrm>
                <a:off x="6822875" y="3024504"/>
                <a:ext cx="993412" cy="276999"/>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a:latin typeface="Cambria Math" panose="02040503050406030204" pitchFamily="18" charset="0"/>
                          <a:sym typeface="Helvetica Neue"/>
                        </a:rPr>
                        <m:t>𝑤</m:t>
                      </m:r>
                      <m:r>
                        <a:rPr sz="1800" i="1">
                          <a:latin typeface="Cambria Math" panose="02040503050406030204" pitchFamily="18" charset="0"/>
                          <a:sym typeface="Helvetica Neue"/>
                        </a:rPr>
                        <m:t>=</m:t>
                      </m:r>
                      <m:r>
                        <a:rPr sz="1800" i="1">
                          <a:latin typeface="Cambria Math" panose="02040503050406030204" pitchFamily="18" charset="0"/>
                          <a:sym typeface="Helvetica Neue"/>
                        </a:rPr>
                        <m:t>25</m:t>
                      </m:r>
                      <m:r>
                        <a:rPr sz="1800" i="1">
                          <a:latin typeface="Cambria Math" panose="02040503050406030204" pitchFamily="18" charset="0"/>
                          <a:sym typeface="Helvetica Neue"/>
                        </a:rPr>
                        <m:t>𝑀</m:t>
                      </m:r>
                    </m:oMath>
                  </m:oMathPara>
                </a14:m>
                <a:endParaRPr sz="1800">
                  <a:latin typeface="Georgia" panose="02040502050405020303" pitchFamily="18" charset="0"/>
                  <a:sym typeface="Helvetica Neue"/>
                </a:endParaRPr>
              </a:p>
            </p:txBody>
          </p:sp>
        </mc:Choice>
        <mc:Fallback xmlns="">
          <p:sp>
            <p:nvSpPr>
              <p:cNvPr id="249" name="Equation"/>
              <p:cNvSpPr txBox="1">
                <a:spLocks noRot="1" noChangeAspect="1" noMove="1" noResize="1" noEditPoints="1" noAdjustHandles="1" noChangeArrowheads="1" noChangeShapeType="1" noTextEdit="1"/>
              </p:cNvSpPr>
              <p:nvPr/>
            </p:nvSpPr>
            <p:spPr>
              <a:xfrm>
                <a:off x="6822875" y="3024504"/>
                <a:ext cx="993412" cy="276999"/>
              </a:xfrm>
              <a:prstGeom prst="rect">
                <a:avLst/>
              </a:prstGeom>
              <a:blipFill>
                <a:blip r:embed="rId5"/>
                <a:stretch>
                  <a:fillRect l="-3067" r="-4908" b="-8696"/>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0" name="Equation"/>
              <p:cNvSpPr txBox="1"/>
              <p:nvPr/>
            </p:nvSpPr>
            <p:spPr>
              <a:xfrm>
                <a:off x="6846114" y="3492534"/>
                <a:ext cx="1440330" cy="276999"/>
              </a:xfrm>
              <a:prstGeom prst="rect">
                <a:avLst/>
              </a:prstGeom>
              <a:ln w="12700">
                <a:miter lim="400000"/>
              </a:ln>
            </p:spPr>
            <p:txBody>
              <a:bodyPr wrap="none" lIns="0" tIns="0" rIns="0" bIns="0">
                <a:spAutoFit/>
              </a:bodyPr>
              <a:lstStyle/>
              <a:p>
                <a:pPr defTabSz="642915" latinLnBrk="1">
                  <a:spcBef>
                    <a:spcPts val="0"/>
                  </a:spcBef>
                  <a:defRPr sz="1800" b="0"/>
                </a:pPr>
                <a14:m>
                  <m:oMathPara xmlns:m="http://schemas.openxmlformats.org/officeDocument/2006/math">
                    <m:oMathParaPr>
                      <m:jc m:val="centerGroup"/>
                    </m:oMathParaPr>
                    <m:oMath xmlns:m="http://schemas.openxmlformats.org/officeDocument/2006/math">
                      <m:r>
                        <a:rPr sz="1800" i="1" smtClean="0">
                          <a:latin typeface="Cambria Math" panose="02040503050406030204" pitchFamily="18" charset="0"/>
                          <a:sym typeface="Helvetica Neue"/>
                        </a:rPr>
                        <m:t> </m:t>
                      </m:r>
                      <m:r>
                        <a:rPr lang="ar-AE" sz="1800" i="1">
                          <a:latin typeface="Cambria Math" panose="02040503050406030204" pitchFamily="18" charset="0"/>
                          <a:sym typeface="Helvetica Neue"/>
                        </a:rPr>
                        <m:t>(</m:t>
                      </m:r>
                      <m:r>
                        <a:rPr lang="ar-AE" sz="1800" i="1">
                          <a:latin typeface="Cambria Math" panose="02040503050406030204" pitchFamily="18" charset="0"/>
                          <a:sym typeface="Helvetica Neue"/>
                        </a:rPr>
                        <m:t>𝑀</m:t>
                      </m:r>
                      <m:sSup>
                        <m:sSupPr>
                          <m:ctrlPr>
                            <a:rPr lang="ar-AE" sz="1800" i="1">
                              <a:latin typeface="Cambria Math" panose="02040503050406030204" pitchFamily="18" charset="0"/>
                              <a:sym typeface="Helvetica Neue"/>
                            </a:rPr>
                          </m:ctrlPr>
                        </m:sSupPr>
                        <m:e>
                          <m:r>
                            <a:rPr lang="ar-AE" sz="1800" i="1">
                              <a:latin typeface="Cambria Math" panose="02040503050406030204" pitchFamily="18" charset="0"/>
                              <a:sym typeface="Helvetica Neue"/>
                            </a:rPr>
                            <m:t>𝜇</m:t>
                          </m:r>
                        </m:e>
                        <m:sup>
                          <m:r>
                            <a:rPr lang="ar-AE" sz="1800" i="1">
                              <a:latin typeface="Cambria Math" panose="02040503050406030204" pitchFamily="18" charset="0"/>
                              <a:sym typeface="Helvetica Neue"/>
                            </a:rPr>
                            <m:t>2</m:t>
                          </m:r>
                        </m:sup>
                      </m:sSup>
                      <m:sSup>
                        <m:sSupPr>
                          <m:ctrlPr>
                            <a:rPr lang="ar-AE" sz="1800" i="1">
                              <a:latin typeface="Cambria Math" panose="02040503050406030204" pitchFamily="18" charset="0"/>
                              <a:sym typeface="Helvetica Neue"/>
                            </a:rPr>
                          </m:ctrlPr>
                        </m:sSupPr>
                        <m:e>
                          <m:r>
                            <a:rPr lang="ar-AE" sz="1800" i="1">
                              <a:latin typeface="Cambria Math" panose="02040503050406030204" pitchFamily="18" charset="0"/>
                              <a:sym typeface="Helvetica Neue"/>
                            </a:rPr>
                            <m:t>)</m:t>
                          </m:r>
                        </m:e>
                        <m:sup>
                          <m:r>
                            <a:rPr lang="ar-AE" sz="1800" i="1">
                              <a:latin typeface="Cambria Math" panose="02040503050406030204" pitchFamily="18" charset="0"/>
                              <a:sym typeface="Helvetica Neue"/>
                            </a:rPr>
                            <m:t>−</m:t>
                          </m:r>
                          <m:r>
                            <a:rPr lang="ar-AE" sz="1800" i="1">
                              <a:latin typeface="Cambria Math" panose="02040503050406030204" pitchFamily="18" charset="0"/>
                              <a:sym typeface="Helvetica Neue"/>
                            </a:rPr>
                            <m:t>1</m:t>
                          </m:r>
                        </m:sup>
                      </m:sSup>
                      <m:r>
                        <a:rPr sz="1800" i="1">
                          <a:latin typeface="Cambria Math" panose="02040503050406030204" pitchFamily="18" charset="0"/>
                          <a:sym typeface="Helvetica Neue"/>
                        </a:rPr>
                        <m:t>≳</m:t>
                      </m:r>
                      <m:r>
                        <a:rPr sz="1800" i="1">
                          <a:latin typeface="Cambria Math" panose="02040503050406030204" pitchFamily="18" charset="0"/>
                          <a:sym typeface="Helvetica Neue"/>
                        </a:rPr>
                        <m:t>𝐷</m:t>
                      </m:r>
                    </m:oMath>
                  </m:oMathPara>
                </a14:m>
                <a:endParaRPr sz="1800" dirty="0">
                  <a:latin typeface="Georgia" panose="02040502050405020303" pitchFamily="18" charset="0"/>
                  <a:sym typeface="Helvetica Neue"/>
                </a:endParaRPr>
              </a:p>
            </p:txBody>
          </p:sp>
        </mc:Choice>
        <mc:Fallback>
          <p:sp>
            <p:nvSpPr>
              <p:cNvPr id="250" name="Equation"/>
              <p:cNvSpPr txBox="1">
                <a:spLocks noRot="1" noChangeAspect="1" noMove="1" noResize="1" noEditPoints="1" noAdjustHandles="1" noChangeArrowheads="1" noChangeShapeType="1" noTextEdit="1"/>
              </p:cNvSpPr>
              <p:nvPr/>
            </p:nvSpPr>
            <p:spPr>
              <a:xfrm>
                <a:off x="6846114" y="3492534"/>
                <a:ext cx="1440330" cy="276999"/>
              </a:xfrm>
              <a:prstGeom prst="rect">
                <a:avLst/>
              </a:prstGeom>
              <a:blipFill>
                <a:blip r:embed="rId6"/>
                <a:stretch>
                  <a:fillRect l="-1695" t="-2222" r="-2966" b="-37778"/>
                </a:stretch>
              </a:blipFill>
              <a:ln w="12700">
                <a:miter lim="400000"/>
              </a:ln>
            </p:spPr>
            <p:txBody>
              <a:bodyPr/>
              <a:lstStyle/>
              <a:p>
                <a:r>
                  <a:rPr lang="pt-PT">
                    <a:noFill/>
                  </a:rPr>
                  <a:t> </a:t>
                </a:r>
              </a:p>
            </p:txBody>
          </p:sp>
        </mc:Fallback>
      </mc:AlternateContent>
      <p:sp>
        <p:nvSpPr>
          <p:cNvPr id="2" name="Phys.Rev.D 103 (2021) 2, 024020. T.I. et al…">
            <a:extLst>
              <a:ext uri="{FF2B5EF4-FFF2-40B4-BE49-F238E27FC236}">
                <a16:creationId xmlns:a16="http://schemas.microsoft.com/office/drawing/2014/main" id="{91122AC1-D787-12F6-5376-A98875FB4ED3}"/>
              </a:ext>
            </a:extLst>
          </p:cNvPr>
          <p:cNvSpPr txBox="1"/>
          <p:nvPr/>
        </p:nvSpPr>
        <p:spPr>
          <a:xfrm>
            <a:off x="0" y="6390449"/>
            <a:ext cx="9144000" cy="288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p>
            <a:pPr algn="ctr" defTabSz="410751">
              <a:spcBef>
                <a:spcPts val="0"/>
              </a:spcBef>
              <a:defRPr sz="2000" b="0"/>
            </a:pPr>
            <a:r>
              <a:rPr lang="pt-PT" sz="1406" i="1" dirty="0" err="1">
                <a:solidFill>
                  <a:schemeClr val="bg1">
                    <a:lumMod val="50000"/>
                  </a:schemeClr>
                </a:solidFill>
                <a:latin typeface="Georgia" panose="02040502050405020303" pitchFamily="18" charset="0"/>
                <a:sym typeface="Helvetica Neue"/>
              </a:rPr>
              <a:t>Ikeda</a:t>
            </a:r>
            <a:r>
              <a:rPr lang="pt-PT" sz="1406" i="1" dirty="0">
                <a:solidFill>
                  <a:schemeClr val="bg1">
                    <a:lumMod val="50000"/>
                  </a:schemeClr>
                </a:solidFill>
                <a:latin typeface="Georgia" panose="02040502050405020303" pitchFamily="18" charset="0"/>
                <a:sym typeface="Helvetica Neue"/>
              </a:rPr>
              <a:t> + </a:t>
            </a:r>
            <a:r>
              <a:rPr sz="1406" i="1" dirty="0">
                <a:solidFill>
                  <a:schemeClr val="bg1">
                    <a:lumMod val="50000"/>
                  </a:schemeClr>
                </a:solidFill>
                <a:latin typeface="Georgia" panose="02040502050405020303" pitchFamily="18" charset="0"/>
                <a:sym typeface="Helvetica Neue"/>
              </a:rPr>
              <a:t>PRD</a:t>
            </a:r>
            <a:r>
              <a:rPr sz="1406" dirty="0">
                <a:solidFill>
                  <a:schemeClr val="bg1">
                    <a:lumMod val="50000"/>
                  </a:schemeClr>
                </a:solidFill>
                <a:latin typeface="Georgia" panose="02040502050405020303" pitchFamily="18" charset="0"/>
                <a:sym typeface="Helvetica Neue"/>
              </a:rPr>
              <a:t> 103 (2021) 2, 024020</a:t>
            </a:r>
          </a:p>
        </p:txBody>
      </p:sp>
    </p:spTree>
    <p:extLst>
      <p:ext uri="{BB962C8B-B14F-4D97-AF65-F5344CB8AC3E}">
        <p14:creationId xmlns:p14="http://schemas.microsoft.com/office/powerpoint/2010/main" val="1542724293"/>
      </p:ext>
    </p:extLst>
  </p:cSld>
  <p:clrMapOvr>
    <a:masterClrMapping/>
  </p:clrMapOvr>
  <p:transition spd="med"/>
</p:sld>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rebuchet MS"/>
        <a:ea typeface="MS Gothic"/>
        <a:cs typeface=""/>
      </a:majorFont>
      <a:minorFont>
        <a:latin typeface="Trebuchet MS"/>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ts val="1000"/>
          </a:spcBef>
          <a:spcAft>
            <a:spcPct val="0"/>
          </a:spcAft>
          <a:buClr>
            <a:srgbClr val="FFFFFF"/>
          </a:buClr>
          <a:buSzPct val="100000"/>
          <a:buFont typeface="Arial" charset="0"/>
          <a:buNone/>
          <a:tabLst/>
          <a:defRPr kumimoji="0" lang="en-GB" sz="1600" b="0" i="0" u="none" strike="noStrike" cap="none" normalizeH="0" baseline="0" smtClean="0">
            <a:ln>
              <a:noFill/>
            </a:ln>
            <a:solidFill>
              <a:schemeClr val="bg1"/>
            </a:solidFill>
            <a:effectLst/>
            <a:latin typeface="Georgia" pitchFamily="18"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ts val="1000"/>
          </a:spcBef>
          <a:spcAft>
            <a:spcPct val="0"/>
          </a:spcAft>
          <a:buClr>
            <a:srgbClr val="FFFFFF"/>
          </a:buClr>
          <a:buSzPct val="100000"/>
          <a:buFont typeface="Arial" charset="0"/>
          <a:buNone/>
          <a:tabLst/>
          <a:defRPr kumimoji="0" lang="en-GB" sz="1600" b="0" i="0" u="none" strike="noStrike" cap="none" normalizeH="0" baseline="0" smtClean="0">
            <a:ln>
              <a:noFill/>
            </a:ln>
            <a:solidFill>
              <a:schemeClr val="bg1"/>
            </a:solidFill>
            <a:effectLst/>
            <a:latin typeface="Georgia" pitchFamily="18" charset="0"/>
            <a:ea typeface="MS Gothic" pitchFamily="49"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Times New Roman"/>
        <a:ea typeface="Times New Roman"/>
        <a:cs typeface="Times New Roman"/>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Times New Roman"/>
        <a:ea typeface="Times New Roman"/>
        <a:cs typeface="Times New Roman"/>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Times New Roman"/>
        <a:ea typeface="Times New Roman"/>
        <a:cs typeface="Times New Roman"/>
      </a:majorFont>
      <a:minorFont>
        <a:latin typeface="Helvetica"/>
        <a:ea typeface="Helvetica"/>
        <a:cs typeface="Helvetic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100000"/>
          </a:lnSpc>
          <a:spcBef>
            <a:spcPts val="1000"/>
          </a:spcBef>
          <a:spcAft>
            <a:spcPts val="0"/>
          </a:spcAft>
          <a:buClrTx/>
          <a:buSzTx/>
          <a:buFontTx/>
          <a:buNone/>
          <a:tabLst/>
          <a:defRPr kumimoji="0" sz="16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4928</TotalTime>
  <Words>355</Words>
  <Application>Microsoft Office PowerPoint</Application>
  <PresentationFormat>Apresentação no Ecrã (4:3)</PresentationFormat>
  <Paragraphs>60</Paragraphs>
  <Slides>10</Slides>
  <Notes>1</Notes>
  <HiddenSlides>0</HiddenSlides>
  <MMClips>6</MMClips>
  <ScaleCrop>false</ScaleCrop>
  <HeadingPairs>
    <vt:vector size="6" baseType="variant">
      <vt:variant>
        <vt:lpstr>Tipos de letra usados</vt:lpstr>
      </vt:variant>
      <vt:variant>
        <vt:i4>6</vt:i4>
      </vt:variant>
      <vt:variant>
        <vt:lpstr>Tema</vt:lpstr>
      </vt:variant>
      <vt:variant>
        <vt:i4>3</vt:i4>
      </vt:variant>
      <vt:variant>
        <vt:lpstr>Títulos dos diapositivos</vt:lpstr>
      </vt:variant>
      <vt:variant>
        <vt:i4>10</vt:i4>
      </vt:variant>
    </vt:vector>
  </HeadingPairs>
  <TitlesOfParts>
    <vt:vector size="19" baseType="lpstr">
      <vt:lpstr>Arial</vt:lpstr>
      <vt:lpstr>Calibri</vt:lpstr>
      <vt:lpstr>Cambria Math</vt:lpstr>
      <vt:lpstr>Georgia</vt:lpstr>
      <vt:lpstr>Times New Roman</vt:lpstr>
      <vt:lpstr>Trebuchet MS</vt:lpstr>
      <vt:lpstr>3_Default Design</vt:lpstr>
      <vt:lpstr>4_Default Design</vt:lpstr>
      <vt:lpstr>1_Default Design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Vitor Cardoso</dc:creator>
  <cp:lastModifiedBy>Vítor Manuel dos Santos Cardoso</cp:lastModifiedBy>
  <cp:revision>322</cp:revision>
  <dcterms:modified xsi:type="dcterms:W3CDTF">2024-07-04T05:57:38Z</dcterms:modified>
</cp:coreProperties>
</file>