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0"/>
  </p:normalViewPr>
  <p:slideViewPr>
    <p:cSldViewPr snapToGrid="0">
      <p:cViewPr varScale="1">
        <p:scale>
          <a:sx n="136" d="100"/>
          <a:sy n="136" d="100"/>
        </p:scale>
        <p:origin x="96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e9e87a20a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e9e87a20a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e9e87a20a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e9e87a20a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e9e87a20a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e9e87a20a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e9e87a20a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e9e87a20a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e9e87a20a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e9e87a20a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e9e87a20a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e9e87a20a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e9e87a20a2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e9e87a20a2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e9e87a20a2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e9e87a20a2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e9e87a20a2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e9e87a20a2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e9e87a20a2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e9e87a20a2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38350" y="681150"/>
            <a:ext cx="5115600" cy="183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Scalar field accretion onto binaries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165000" y="2520750"/>
            <a:ext cx="5262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Katy Clough and friends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3949" y="905975"/>
            <a:ext cx="3490123" cy="341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6400" y="3306550"/>
            <a:ext cx="3699489" cy="162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Dephasing maximised for wavelength similar to separation</a:t>
            </a:r>
            <a:endParaRPr/>
          </a:p>
        </p:txBody>
      </p:sp>
      <p:pic>
        <p:nvPicPr>
          <p:cNvPr id="113" name="Google Shape;11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575" y="1287200"/>
            <a:ext cx="4082424" cy="361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7099" y="1601625"/>
            <a:ext cx="3933825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this a gravitational molecule?</a:t>
            </a:r>
            <a:endParaRPr/>
          </a:p>
        </p:txBody>
      </p:sp>
      <p:sp>
        <p:nvSpPr>
          <p:cNvPr id="120" name="Google Shape;120;p23"/>
          <p:cNvSpPr txBox="1"/>
          <p:nvPr/>
        </p:nvSpPr>
        <p:spPr>
          <a:xfrm>
            <a:off x="677525" y="1334975"/>
            <a:ext cx="43185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2"/>
                </a:solidFill>
              </a:rPr>
              <a:t>Is this a bound state?</a:t>
            </a:r>
            <a:endParaRPr sz="1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Not SR - the energy feeding the cloud comes from the accretion, not the binary</a:t>
            </a:r>
            <a:endParaRPr sz="1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Nevertheless, there is a persistent configuration</a:t>
            </a:r>
            <a:endParaRPr sz="1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Starting with a SR cloud around one of the BHs, I have seen states more similar to the ones shown in the toy model -&gt;</a:t>
            </a: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121" name="Google Shape;12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7126" y="1312925"/>
            <a:ext cx="3267950" cy="3276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67400" cy="8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/>
              <a:t>Evading the no hair theorem with time varying boundary condition</a:t>
            </a:r>
            <a:endParaRPr sz="2220"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9725" y="1204200"/>
            <a:ext cx="4775375" cy="36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the boundary time evolution is oscillatory?</a:t>
            </a:r>
            <a:endParaRPr/>
          </a:p>
        </p:txBody>
      </p:sp>
      <p:pic>
        <p:nvPicPr>
          <p:cNvPr id="2" name="mid">
            <a:hlinkClick r:id="" action="ppaction://media"/>
            <a:extLst>
              <a:ext uri="{FF2B5EF4-FFF2-40B4-BE49-F238E27FC236}">
                <a16:creationId xmlns:a16="http://schemas.microsoft.com/office/drawing/2014/main" id="{A9518D2B-B58E-1B3E-60CE-1BA1E69DBA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3313" y="1040875"/>
            <a:ext cx="54864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/>
              <a:t>For a single BH, these are (roughly*) the confluent Heun functions</a:t>
            </a:r>
            <a:endParaRPr sz="1720"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0025" y="4127525"/>
            <a:ext cx="5129374" cy="87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3700" y="1017725"/>
            <a:ext cx="3536601" cy="32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170325" y="3892450"/>
            <a:ext cx="1499100" cy="11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200"/>
              <a:t>*The boundary conditions don’t match perfectly, so ours continue to grow</a:t>
            </a:r>
            <a:endParaRPr sz="1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about the binary case?</a:t>
            </a:r>
            <a:endParaRPr/>
          </a:p>
        </p:txBody>
      </p:sp>
      <p:pic>
        <p:nvPicPr>
          <p:cNvPr id="2" name="BBH_GR_run0016_mu0.5_delay0_G0_ratio1_rho_movie">
            <a:hlinkClick r:id="" action="ppaction://media"/>
            <a:extLst>
              <a:ext uri="{FF2B5EF4-FFF2-40B4-BE49-F238E27FC236}">
                <a16:creationId xmlns:a16="http://schemas.microsoft.com/office/drawing/2014/main" id="{B09249BD-6C3D-E661-C7A9-FB348E372C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1693" y="1095573"/>
            <a:ext cx="4614530" cy="3803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 fixed orbits the cloud stability is clearer</a:t>
            </a:r>
            <a:endParaRPr/>
          </a:p>
        </p:txBody>
      </p:sp>
      <p:pic>
        <p:nvPicPr>
          <p:cNvPr id="2" name="output">
            <a:hlinkClick r:id="" action="ppaction://media"/>
            <a:extLst>
              <a:ext uri="{FF2B5EF4-FFF2-40B4-BE49-F238E27FC236}">
                <a16:creationId xmlns:a16="http://schemas.microsoft.com/office/drawing/2014/main" id="{61FD8589-0DA2-0384-159D-FD9678D395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1340" y="1371600"/>
            <a:ext cx="6421319" cy="3177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/>
              <a:t>Solution persists to merger even when cut off</a:t>
            </a:r>
            <a:endParaRPr sz="2420"/>
          </a:p>
        </p:txBody>
      </p:sp>
      <p:pic>
        <p:nvPicPr>
          <p:cNvPr id="2" name="rho_pseudocolor_plot_panel_G0_movie">
            <a:hlinkClick r:id="" action="ppaction://media"/>
            <a:extLst>
              <a:ext uri="{FF2B5EF4-FFF2-40B4-BE49-F238E27FC236}">
                <a16:creationId xmlns:a16="http://schemas.microsoft.com/office/drawing/2014/main" id="{F4216930-A3DB-417E-6940-7B8D4CE600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700" y="1645915"/>
            <a:ext cx="8229600" cy="2344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/>
              <a:t>Appears to be different to the particle case</a:t>
            </a:r>
            <a:endParaRPr sz="2420"/>
          </a:p>
        </p:txBody>
      </p:sp>
      <p:pic>
        <p:nvPicPr>
          <p:cNvPr id="2" name="2D_binary_M30_a0.01_lo_bin_e0.995_zoom">
            <a:hlinkClick r:id="" action="ppaction://media"/>
            <a:extLst>
              <a:ext uri="{FF2B5EF4-FFF2-40B4-BE49-F238E27FC236}">
                <a16:creationId xmlns:a16="http://schemas.microsoft.com/office/drawing/2014/main" id="{1CC7C303-4C59-D4AB-D310-4C780112C6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3282" y="1138478"/>
            <a:ext cx="5117435" cy="3838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presence of the cloud dephases the GWs</a:t>
            </a:r>
            <a:endParaRPr/>
          </a:p>
        </p:txBody>
      </p:sp>
      <p:pic>
        <p:nvPicPr>
          <p:cNvPr id="107" name="Google Shape;10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3864" y="1295025"/>
            <a:ext cx="3756273" cy="3303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160</Words>
  <Application>Microsoft Macintosh PowerPoint</Application>
  <PresentationFormat>On-screen Show (16:9)</PresentationFormat>
  <Paragraphs>20</Paragraphs>
  <Slides>11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Arial</vt:lpstr>
      <vt:lpstr>Simple Light</vt:lpstr>
      <vt:lpstr>Scalar field accretion onto binaries</vt:lpstr>
      <vt:lpstr>Evading the no hair theorem with time varying boundary condition</vt:lpstr>
      <vt:lpstr>If the boundary time evolution is oscillatory?</vt:lpstr>
      <vt:lpstr>For a single BH, these are (roughly*) the confluent Heun functions</vt:lpstr>
      <vt:lpstr>What about the binary case?</vt:lpstr>
      <vt:lpstr>On fixed orbits the cloud stability is clearer</vt:lpstr>
      <vt:lpstr>Solution persists to merger even when cut off</vt:lpstr>
      <vt:lpstr>Appears to be different to the particle case</vt:lpstr>
      <vt:lpstr>The presence of the cloud dephases the GWs</vt:lpstr>
      <vt:lpstr>Dephasing maximised for wavelength similar to separation</vt:lpstr>
      <vt:lpstr>Is this a gravitational molecule?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Katy Clough</cp:lastModifiedBy>
  <cp:revision>3</cp:revision>
  <dcterms:modified xsi:type="dcterms:W3CDTF">2024-07-04T09:20:25Z</dcterms:modified>
</cp:coreProperties>
</file>