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4"/>
  </p:notesMasterIdLst>
  <p:sldIdLst>
    <p:sldId id="278" r:id="rId3"/>
    <p:sldId id="279" r:id="rId5"/>
    <p:sldId id="280" r:id="rId6"/>
    <p:sldId id="281" r:id="rId7"/>
    <p:sldId id="282" r:id="rId8"/>
    <p:sldId id="283" r:id="rId9"/>
    <p:sldId id="284" r:id="rId10"/>
    <p:sldId id="285" r:id="rId11"/>
  </p:sldIdLst>
  <p:sldSz cx="9144000" cy="51435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747775"/>
          </p15:clr>
        </p15:guide>
        <p15:guide id="2" pos="2880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0" y="0"/>
      </p:cViewPr>
      <p:guideLst>
        <p:guide orient="horz" pos="162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90204"/>
      <a:defRPr sz="1400" b="0" i="0" u="none" strike="noStrike" cap="none">
        <a:solidFill>
          <a:srgbClr val="000000"/>
        </a:solidFill>
        <a:latin typeface="Arial" panose="020B0604020202090204"/>
        <a:ea typeface="Arial" panose="020B0604020202090204"/>
        <a:cs typeface="Arial" panose="020B0604020202090204"/>
        <a:sym typeface="Arial" panose="020B060402020209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74d59699779327c7_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74d59699779327c7_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g74d59699779327c7_168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8" name="Google Shape;428;g74d59699779327c7_16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5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g74d59699779327c7_236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3" name="Google Shape;453;g74d59699779327c7_236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g74d59699779327c7_100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9" name="Google Shape;459;g74d59699779327c7_10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74d59699779327c7_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74d59699779327c7_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74d59699779327c7_15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7" name="Google Shape;497;g74d59699779327c7_1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1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g74d59699779327c7_28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3" name="Google Shape;513;g74d59699779327c7_28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525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74d59699779327c7_41:notes"/>
          <p:cNvSpPr/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74d59699779327c7_41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and two columns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</a:fld>
            <a:endParaRPr lang="zh-C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90204"/>
        <a:defRPr sz="1400" b="0" i="0" u="none" strike="noStrike" cap="none">
          <a:solidFill>
            <a:srgbClr val="000000"/>
          </a:solidFill>
          <a:latin typeface="Arial" panose="020B0604020202090204"/>
          <a:ea typeface="Arial" panose="020B0604020202090204"/>
          <a:cs typeface="Arial" panose="020B0604020202090204"/>
          <a:sym typeface="Arial" panose="020B060402020209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image" Target="../media/image17.png"/><Relationship Id="rId8" Type="http://schemas.openxmlformats.org/officeDocument/2006/relationships/image" Target="../media/image16.png"/><Relationship Id="rId7" Type="http://schemas.openxmlformats.org/officeDocument/2006/relationships/image" Target="../media/image15.png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1" Type="http://schemas.openxmlformats.org/officeDocument/2006/relationships/notesSlide" Target="../notesSlides/notesSlide6.xml"/><Relationship Id="rId10" Type="http://schemas.openxmlformats.org/officeDocument/2006/relationships/slideLayout" Target="../slideLayouts/slideLayout3.xml"/><Relationship Id="rId1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7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8.xml"/><Relationship Id="rId8" Type="http://schemas.openxmlformats.org/officeDocument/2006/relationships/slideLayout" Target="../slideLayouts/slideLayout3.xml"/><Relationship Id="rId7" Type="http://schemas.openxmlformats.org/officeDocument/2006/relationships/image" Target="../media/image30.png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75"/>
          <p:cNvSpPr txBox="1"/>
          <p:nvPr>
            <p:ph type="title"/>
          </p:nvPr>
        </p:nvSpPr>
        <p:spPr>
          <a:xfrm>
            <a:off x="229950" y="1411100"/>
            <a:ext cx="8684100" cy="152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3800"/>
              <a:t>Cloud Mass Transfer and </a:t>
            </a:r>
            <a:endParaRPr sz="3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3800"/>
              <a:t>Common Envelope Evolution</a:t>
            </a:r>
            <a:endParaRPr sz="3800"/>
          </a:p>
        </p:txBody>
      </p:sp>
      <p:sp>
        <p:nvSpPr>
          <p:cNvPr id="425" name="Google Shape;425;p75"/>
          <p:cNvSpPr txBox="1"/>
          <p:nvPr/>
        </p:nvSpPr>
        <p:spPr>
          <a:xfrm>
            <a:off x="388050" y="2839525"/>
            <a:ext cx="7867200" cy="74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dk2"/>
                </a:solidFill>
              </a:rPr>
              <a:t>Jun Zhang (ICTP-AP)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500">
                <a:solidFill>
                  <a:schemeClr val="dk2"/>
                </a:solidFill>
              </a:rPr>
              <a:t>in collaboration with</a:t>
            </a:r>
            <a:r>
              <a:rPr lang="zh-CN" sz="1800">
                <a:solidFill>
                  <a:schemeClr val="dk2"/>
                </a:solidFill>
              </a:rPr>
              <a:t> Ao Guo and Huan Yang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" name="Google Shape;430;p76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707900" y="1396538"/>
            <a:ext cx="3252601" cy="2350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31" name="Google Shape;431;p76"/>
          <p:cNvGrpSpPr/>
          <p:nvPr/>
        </p:nvGrpSpPr>
        <p:grpSpPr>
          <a:xfrm>
            <a:off x="5563325" y="1929950"/>
            <a:ext cx="2059350" cy="2214675"/>
            <a:chOff x="5563325" y="1396550"/>
            <a:chExt cx="2059350" cy="2214675"/>
          </a:xfrm>
        </p:grpSpPr>
        <p:pic>
          <p:nvPicPr>
            <p:cNvPr id="432" name="Google Shape;432;p76"/>
            <p:cNvPicPr preferRelativeResize="0"/>
            <p:nvPr/>
          </p:nvPicPr>
          <p:blipFill>
            <a:blip r:embed="rId2"/>
            <a:stretch>
              <a:fillRect/>
            </a:stretch>
          </p:blipFill>
          <p:spPr>
            <a:xfrm>
              <a:off x="5563325" y="1396550"/>
              <a:ext cx="2059350" cy="85807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433" name="Google Shape;433;p76"/>
            <p:cNvCxnSpPr/>
            <p:nvPr/>
          </p:nvCxnSpPr>
          <p:spPr>
            <a:xfrm>
              <a:off x="5563325" y="290712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4" name="Google Shape;434;p76"/>
            <p:cNvCxnSpPr/>
            <p:nvPr/>
          </p:nvCxnSpPr>
          <p:spPr>
            <a:xfrm>
              <a:off x="5563325" y="3008100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5" name="Google Shape;435;p76"/>
            <p:cNvCxnSpPr/>
            <p:nvPr/>
          </p:nvCxnSpPr>
          <p:spPr>
            <a:xfrm>
              <a:off x="5563325" y="310907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6" name="Google Shape;436;p76"/>
            <p:cNvCxnSpPr/>
            <p:nvPr/>
          </p:nvCxnSpPr>
          <p:spPr>
            <a:xfrm>
              <a:off x="5563325" y="361122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7" name="Google Shape;437;p76"/>
            <p:cNvCxnSpPr/>
            <p:nvPr/>
          </p:nvCxnSpPr>
          <p:spPr>
            <a:xfrm>
              <a:off x="6984875" y="272987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8" name="Google Shape;438;p76"/>
            <p:cNvCxnSpPr/>
            <p:nvPr/>
          </p:nvCxnSpPr>
          <p:spPr>
            <a:xfrm>
              <a:off x="6984875" y="288037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39" name="Google Shape;439;p76"/>
            <p:cNvCxnSpPr/>
            <p:nvPr/>
          </p:nvCxnSpPr>
          <p:spPr>
            <a:xfrm>
              <a:off x="6984875" y="303087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0" name="Google Shape;440;p76"/>
            <p:cNvCxnSpPr/>
            <p:nvPr/>
          </p:nvCxnSpPr>
          <p:spPr>
            <a:xfrm>
              <a:off x="6984875" y="360502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1" name="Google Shape;441;p76"/>
            <p:cNvCxnSpPr/>
            <p:nvPr/>
          </p:nvCxnSpPr>
          <p:spPr>
            <a:xfrm>
              <a:off x="5578700" y="2368675"/>
              <a:ext cx="20286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2" name="Google Shape;442;p76"/>
            <p:cNvCxnSpPr/>
            <p:nvPr/>
          </p:nvCxnSpPr>
          <p:spPr>
            <a:xfrm>
              <a:off x="5578700" y="2479925"/>
              <a:ext cx="20286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3" name="Google Shape;443;p76"/>
            <p:cNvCxnSpPr/>
            <p:nvPr/>
          </p:nvCxnSpPr>
          <p:spPr>
            <a:xfrm>
              <a:off x="5578700" y="2580875"/>
              <a:ext cx="20286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44" name="Google Shape;444;p76"/>
            <p:cNvCxnSpPr/>
            <p:nvPr/>
          </p:nvCxnSpPr>
          <p:spPr>
            <a:xfrm>
              <a:off x="5563325" y="270517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445" name="Google Shape;445;p76"/>
          <p:cNvSpPr/>
          <p:nvPr/>
        </p:nvSpPr>
        <p:spPr>
          <a:xfrm>
            <a:off x="6213350" y="1744775"/>
            <a:ext cx="1769400" cy="28107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6" name="Google Shape;446;p76"/>
          <p:cNvSpPr/>
          <p:nvPr/>
        </p:nvSpPr>
        <p:spPr>
          <a:xfrm>
            <a:off x="5539500" y="2837120"/>
            <a:ext cx="1769400" cy="3243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cxnSp>
        <p:nvCxnSpPr>
          <p:cNvPr id="447" name="Google Shape;447;p76"/>
          <p:cNvCxnSpPr/>
          <p:nvPr/>
        </p:nvCxnSpPr>
        <p:spPr>
          <a:xfrm rot="10800000" flipH="1">
            <a:off x="5866225" y="2614725"/>
            <a:ext cx="1800" cy="819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48" name="Google Shape;448;p76"/>
          <p:cNvCxnSpPr/>
          <p:nvPr/>
        </p:nvCxnSpPr>
        <p:spPr>
          <a:xfrm rot="10800000">
            <a:off x="5719575" y="3259425"/>
            <a:ext cx="0" cy="174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49" name="Google Shape;449;p76"/>
          <p:cNvSpPr txBox="1"/>
          <p:nvPr/>
        </p:nvSpPr>
        <p:spPr>
          <a:xfrm>
            <a:off x="5539500" y="1227575"/>
            <a:ext cx="2681100" cy="5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dk2"/>
                </a:solidFill>
              </a:rPr>
              <a:t>energy levels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450" name="Google Shape;450;p76"/>
          <p:cNvSpPr txBox="1"/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Gravitoinal Atom in Binaries</a:t>
            </a:r>
            <a:endParaRPr 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4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5" name="Google Shape;455;p77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703738" y="1057400"/>
            <a:ext cx="5988974" cy="3028700"/>
          </a:xfrm>
          <a:prstGeom prst="rect">
            <a:avLst/>
          </a:prstGeom>
          <a:noFill/>
          <a:ln>
            <a:noFill/>
          </a:ln>
        </p:spPr>
      </p:pic>
      <p:sp>
        <p:nvSpPr>
          <p:cNvPr id="456" name="Google Shape;456;p77"/>
          <p:cNvSpPr txBox="1"/>
          <p:nvPr/>
        </p:nvSpPr>
        <p:spPr>
          <a:xfrm>
            <a:off x="2905425" y="4273225"/>
            <a:ext cx="3585600" cy="5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dk2"/>
                </a:solidFill>
              </a:rPr>
              <a:t>Evolution of Binary Stars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1" name="Google Shape;461;p78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707900" y="1396538"/>
            <a:ext cx="3252601" cy="23504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62" name="Google Shape;462;p78"/>
          <p:cNvGrpSpPr/>
          <p:nvPr/>
        </p:nvGrpSpPr>
        <p:grpSpPr>
          <a:xfrm>
            <a:off x="5563325" y="1929950"/>
            <a:ext cx="2059350" cy="2214675"/>
            <a:chOff x="5563325" y="1396550"/>
            <a:chExt cx="2059350" cy="2214675"/>
          </a:xfrm>
        </p:grpSpPr>
        <p:pic>
          <p:nvPicPr>
            <p:cNvPr id="463" name="Google Shape;463;p78"/>
            <p:cNvPicPr preferRelativeResize="0"/>
            <p:nvPr/>
          </p:nvPicPr>
          <p:blipFill>
            <a:blip r:embed="rId2"/>
            <a:stretch>
              <a:fillRect/>
            </a:stretch>
          </p:blipFill>
          <p:spPr>
            <a:xfrm>
              <a:off x="5563325" y="1396550"/>
              <a:ext cx="2059350" cy="85807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464" name="Google Shape;464;p78"/>
            <p:cNvCxnSpPr/>
            <p:nvPr/>
          </p:nvCxnSpPr>
          <p:spPr>
            <a:xfrm>
              <a:off x="5563325" y="290712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5" name="Google Shape;465;p78"/>
            <p:cNvCxnSpPr/>
            <p:nvPr/>
          </p:nvCxnSpPr>
          <p:spPr>
            <a:xfrm>
              <a:off x="5563325" y="3008100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6" name="Google Shape;466;p78"/>
            <p:cNvCxnSpPr/>
            <p:nvPr/>
          </p:nvCxnSpPr>
          <p:spPr>
            <a:xfrm>
              <a:off x="5563325" y="310907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7" name="Google Shape;467;p78"/>
            <p:cNvCxnSpPr/>
            <p:nvPr/>
          </p:nvCxnSpPr>
          <p:spPr>
            <a:xfrm>
              <a:off x="5563325" y="361122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8" name="Google Shape;468;p78"/>
            <p:cNvCxnSpPr/>
            <p:nvPr/>
          </p:nvCxnSpPr>
          <p:spPr>
            <a:xfrm>
              <a:off x="6984875" y="272987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69" name="Google Shape;469;p78"/>
            <p:cNvCxnSpPr/>
            <p:nvPr/>
          </p:nvCxnSpPr>
          <p:spPr>
            <a:xfrm>
              <a:off x="6984875" y="288037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0" name="Google Shape;470;p78"/>
            <p:cNvCxnSpPr/>
            <p:nvPr/>
          </p:nvCxnSpPr>
          <p:spPr>
            <a:xfrm>
              <a:off x="6984875" y="303087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1" name="Google Shape;471;p78"/>
            <p:cNvCxnSpPr/>
            <p:nvPr/>
          </p:nvCxnSpPr>
          <p:spPr>
            <a:xfrm>
              <a:off x="6984875" y="360502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2" name="Google Shape;472;p78"/>
            <p:cNvCxnSpPr/>
            <p:nvPr/>
          </p:nvCxnSpPr>
          <p:spPr>
            <a:xfrm>
              <a:off x="5578700" y="2368675"/>
              <a:ext cx="20286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3" name="Google Shape;473;p78"/>
            <p:cNvCxnSpPr/>
            <p:nvPr/>
          </p:nvCxnSpPr>
          <p:spPr>
            <a:xfrm>
              <a:off x="5578700" y="2479925"/>
              <a:ext cx="20286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4" name="Google Shape;474;p78"/>
            <p:cNvCxnSpPr/>
            <p:nvPr/>
          </p:nvCxnSpPr>
          <p:spPr>
            <a:xfrm>
              <a:off x="5578700" y="2580875"/>
              <a:ext cx="20286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475" name="Google Shape;475;p78"/>
            <p:cNvCxnSpPr/>
            <p:nvPr/>
          </p:nvCxnSpPr>
          <p:spPr>
            <a:xfrm>
              <a:off x="5563325" y="2705175"/>
              <a:ext cx="637800" cy="0"/>
            </a:xfrm>
            <a:prstGeom prst="straightConnector1">
              <a:avLst/>
            </a:prstGeom>
            <a:noFill/>
            <a:ln w="19050" cap="flat" cmpd="sng">
              <a:solidFill>
                <a:srgbClr val="1BA5F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cxnSp>
        <p:nvCxnSpPr>
          <p:cNvPr id="476" name="Google Shape;476;p78"/>
          <p:cNvCxnSpPr/>
          <p:nvPr/>
        </p:nvCxnSpPr>
        <p:spPr>
          <a:xfrm rot="10800000" flipH="1">
            <a:off x="5866225" y="2614725"/>
            <a:ext cx="1800" cy="819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77" name="Google Shape;477;p78"/>
          <p:cNvCxnSpPr/>
          <p:nvPr/>
        </p:nvCxnSpPr>
        <p:spPr>
          <a:xfrm rot="10800000">
            <a:off x="5719575" y="3259425"/>
            <a:ext cx="0" cy="174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78" name="Google Shape;478;p78"/>
          <p:cNvSpPr txBox="1"/>
          <p:nvPr/>
        </p:nvSpPr>
        <p:spPr>
          <a:xfrm>
            <a:off x="5539500" y="1227575"/>
            <a:ext cx="2681100" cy="51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dk2"/>
                </a:solidFill>
              </a:rPr>
              <a:t>energy levels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479" name="Google Shape;479;p78"/>
          <p:cNvSpPr/>
          <p:nvPr/>
        </p:nvSpPr>
        <p:spPr>
          <a:xfrm>
            <a:off x="3551250" y="2242488"/>
            <a:ext cx="658500" cy="6585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80" name="Google Shape;480;p78"/>
          <p:cNvSpPr/>
          <p:nvPr/>
        </p:nvSpPr>
        <p:spPr>
          <a:xfrm>
            <a:off x="823150" y="1528350"/>
            <a:ext cx="3797700" cy="2086800"/>
          </a:xfrm>
          <a:prstGeom prst="ellipse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81" name="Google Shape;481;p78"/>
          <p:cNvSpPr txBox="1"/>
          <p:nvPr>
            <p:ph type="title" idx="4294967295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Gravitoinal Atom in Binaries</a:t>
            </a:r>
            <a:endParaRPr lang="zh-CN"/>
          </a:p>
        </p:txBody>
      </p:sp>
      <p:cxnSp>
        <p:nvCxnSpPr>
          <p:cNvPr id="482" name="Google Shape;482;p78"/>
          <p:cNvCxnSpPr/>
          <p:nvPr/>
        </p:nvCxnSpPr>
        <p:spPr>
          <a:xfrm rot="10800000">
            <a:off x="6014675" y="2998288"/>
            <a:ext cx="0" cy="44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483" name="Google Shape;483;p78"/>
          <p:cNvCxnSpPr/>
          <p:nvPr/>
        </p:nvCxnSpPr>
        <p:spPr>
          <a:xfrm rot="10800000" flipH="1">
            <a:off x="6161325" y="3242313"/>
            <a:ext cx="889800" cy="192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p7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Cloud Mass Transfer</a:t>
            </a:r>
            <a:endParaRPr lang="zh-CN"/>
          </a:p>
        </p:txBody>
      </p:sp>
      <p:sp>
        <p:nvSpPr>
          <p:cNvPr id="489" name="Google Shape;489;p79"/>
          <p:cNvSpPr txBox="1"/>
          <p:nvPr/>
        </p:nvSpPr>
        <p:spPr>
          <a:xfrm>
            <a:off x="423350" y="1128875"/>
            <a:ext cx="6726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zh-CN" sz="1800">
                <a:solidFill>
                  <a:schemeClr val="dk2"/>
                </a:solidFill>
              </a:rPr>
              <a:t>Formalism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490" name="Google Shape;490;p79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2633663" y="1512363"/>
            <a:ext cx="4086225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1" name="Google Shape;491;p79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1021600" y="2423160"/>
            <a:ext cx="3876675" cy="438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p79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302950" y="2314575"/>
            <a:ext cx="3476625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p79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1021600" y="3350925"/>
            <a:ext cx="3457575" cy="83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p79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5243050" y="3350925"/>
            <a:ext cx="3457575" cy="838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8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Cloud Mass Transfer</a:t>
            </a:r>
            <a:endParaRPr lang="zh-CN"/>
          </a:p>
        </p:txBody>
      </p:sp>
      <p:sp>
        <p:nvSpPr>
          <p:cNvPr id="500" name="Google Shape;500;p80"/>
          <p:cNvSpPr txBox="1"/>
          <p:nvPr/>
        </p:nvSpPr>
        <p:spPr>
          <a:xfrm>
            <a:off x="423350" y="1128875"/>
            <a:ext cx="6726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zh-CN" sz="1800">
                <a:solidFill>
                  <a:schemeClr val="dk2"/>
                </a:solidFill>
              </a:rPr>
              <a:t>A two-mode model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501" name="Google Shape;501;p80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819275" y="1701725"/>
            <a:ext cx="5505450" cy="476250"/>
          </a:xfrm>
          <a:prstGeom prst="rect">
            <a:avLst/>
          </a:prstGeom>
          <a:noFill/>
          <a:ln>
            <a:noFill/>
          </a:ln>
        </p:spPr>
      </p:pic>
      <p:sp>
        <p:nvSpPr>
          <p:cNvPr id="502" name="Google Shape;502;p80"/>
          <p:cNvSpPr txBox="1"/>
          <p:nvPr/>
        </p:nvSpPr>
        <p:spPr>
          <a:xfrm>
            <a:off x="910350" y="2304175"/>
            <a:ext cx="67266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dk2"/>
                </a:solidFill>
              </a:rPr>
              <a:t>Landau-Zener transition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503" name="Google Shape;503;p80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4017425" y="2357875"/>
            <a:ext cx="2532150" cy="2027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Google Shape;504;p80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388575" y="2547950"/>
            <a:ext cx="2678925" cy="2213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5" name="Google Shape;505;p80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1052125" y="2765875"/>
            <a:ext cx="1417578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6" name="Google Shape;506;p80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1026463" y="3176931"/>
            <a:ext cx="1812175" cy="144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7" name="Google Shape;507;p80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1052125" y="3497749"/>
            <a:ext cx="1280100" cy="303613"/>
          </a:xfrm>
          <a:prstGeom prst="rect">
            <a:avLst/>
          </a:prstGeom>
          <a:noFill/>
          <a:ln>
            <a:noFill/>
          </a:ln>
        </p:spPr>
      </p:pic>
      <p:pic>
        <p:nvPicPr>
          <p:cNvPr id="508" name="Google Shape;508;p80"/>
          <p:cNvPicPr preferRelativeResize="0"/>
          <p:nvPr/>
        </p:nvPicPr>
        <p:blipFill>
          <a:blip r:embed="rId7"/>
          <a:stretch>
            <a:fillRect/>
          </a:stretch>
        </p:blipFill>
        <p:spPr>
          <a:xfrm>
            <a:off x="1004888" y="4457725"/>
            <a:ext cx="2856096" cy="352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09" name="Google Shape;509;p80"/>
          <p:cNvPicPr preferRelativeResize="0"/>
          <p:nvPr/>
        </p:nvPicPr>
        <p:blipFill>
          <a:blip r:embed="rId8"/>
          <a:stretch>
            <a:fillRect/>
          </a:stretch>
        </p:blipFill>
        <p:spPr>
          <a:xfrm>
            <a:off x="2885888" y="3085200"/>
            <a:ext cx="1084288" cy="303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0" name="Google Shape;510;p80"/>
          <p:cNvPicPr preferRelativeResize="0"/>
          <p:nvPr/>
        </p:nvPicPr>
        <p:blipFill>
          <a:blip r:embed="rId9"/>
          <a:stretch>
            <a:fillRect/>
          </a:stretch>
        </p:blipFill>
        <p:spPr>
          <a:xfrm>
            <a:off x="1026475" y="3924675"/>
            <a:ext cx="2812919" cy="40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8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Common Envelope Evolution</a:t>
            </a:r>
            <a:endParaRPr lang="zh-CN"/>
          </a:p>
        </p:txBody>
      </p:sp>
      <p:sp>
        <p:nvSpPr>
          <p:cNvPr id="516" name="Google Shape;516;p81"/>
          <p:cNvSpPr txBox="1"/>
          <p:nvPr/>
        </p:nvSpPr>
        <p:spPr>
          <a:xfrm>
            <a:off x="423350" y="1128875"/>
            <a:ext cx="8589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zh-CN" sz="1800">
                <a:solidFill>
                  <a:schemeClr val="dk2"/>
                </a:solidFill>
              </a:rPr>
              <a:t>Bound states of gravitational molecule </a:t>
            </a:r>
            <a:endParaRPr sz="1800"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200">
                <a:solidFill>
                  <a:schemeClr val="dk2"/>
                </a:solidFill>
              </a:rPr>
              <a:t>[Ikeda, Bernard, Cardoso &amp; Zilhão, PRD (2021)]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517" name="Google Shape;517;p81"/>
          <p:cNvSpPr txBox="1"/>
          <p:nvPr/>
        </p:nvSpPr>
        <p:spPr>
          <a:xfrm>
            <a:off x="900125" y="1734125"/>
            <a:ext cx="3012300" cy="4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dk2"/>
                </a:solidFill>
              </a:rPr>
              <a:t>in the binary rest frame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518" name="Google Shape;518;p81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3462350" y="1843700"/>
            <a:ext cx="904875" cy="209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9" name="Google Shape;519;p81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1331125" y="2271713"/>
            <a:ext cx="3209925" cy="44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p81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4962525" y="2276463"/>
            <a:ext cx="2428875" cy="438150"/>
          </a:xfrm>
          <a:prstGeom prst="rect">
            <a:avLst/>
          </a:prstGeom>
          <a:noFill/>
          <a:ln>
            <a:noFill/>
          </a:ln>
        </p:spPr>
      </p:pic>
      <p:sp>
        <p:nvSpPr>
          <p:cNvPr id="521" name="Google Shape;521;p81"/>
          <p:cNvSpPr txBox="1"/>
          <p:nvPr/>
        </p:nvSpPr>
        <p:spPr>
          <a:xfrm>
            <a:off x="900125" y="2752100"/>
            <a:ext cx="4536300" cy="4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dk2"/>
                </a:solidFill>
              </a:rPr>
              <a:t>with prolate spheroidal coordiantes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522" name="Google Shape;522;p81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3707775" y="3139547"/>
            <a:ext cx="4536300" cy="1317803"/>
          </a:xfrm>
          <a:prstGeom prst="rect">
            <a:avLst/>
          </a:prstGeom>
          <a:noFill/>
          <a:ln>
            <a:noFill/>
          </a:ln>
        </p:spPr>
      </p:pic>
      <p:pic>
        <p:nvPicPr>
          <p:cNvPr id="523" name="Google Shape;523;p81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1108875" y="3375725"/>
            <a:ext cx="1009650" cy="171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4" name="Google Shape;524;p81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1108875" y="3742100"/>
            <a:ext cx="1885950" cy="20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8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Common Envelope Evolution</a:t>
            </a:r>
            <a:endParaRPr lang="zh-CN"/>
          </a:p>
        </p:txBody>
      </p:sp>
      <p:sp>
        <p:nvSpPr>
          <p:cNvPr id="530" name="Google Shape;530;p82"/>
          <p:cNvSpPr txBox="1"/>
          <p:nvPr/>
        </p:nvSpPr>
        <p:spPr>
          <a:xfrm>
            <a:off x="423350" y="1128875"/>
            <a:ext cx="85896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zh-CN" sz="1800">
                <a:solidFill>
                  <a:schemeClr val="dk2"/>
                </a:solidFill>
              </a:rPr>
              <a:t>Formation of cloud common envelope </a:t>
            </a:r>
            <a:endParaRPr sz="1800">
              <a:solidFill>
                <a:schemeClr val="dk2"/>
              </a:solidFill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200">
                <a:solidFill>
                  <a:schemeClr val="dk2"/>
                </a:solidFill>
              </a:rPr>
              <a:t>[work in progress]</a:t>
            </a:r>
            <a:endParaRPr sz="1200">
              <a:solidFill>
                <a:schemeClr val="dk2"/>
              </a:solidFill>
            </a:endParaRPr>
          </a:p>
        </p:txBody>
      </p:sp>
      <p:sp>
        <p:nvSpPr>
          <p:cNvPr id="531" name="Google Shape;531;p82"/>
          <p:cNvSpPr txBox="1"/>
          <p:nvPr/>
        </p:nvSpPr>
        <p:spPr>
          <a:xfrm>
            <a:off x="900125" y="1734125"/>
            <a:ext cx="6703500" cy="72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dk2"/>
                </a:solidFill>
              </a:rPr>
              <a:t>Gravitational atom in molecule states</a:t>
            </a:r>
            <a:endParaRPr sz="18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dk2"/>
                </a:solidFill>
              </a:rPr>
              <a:t>e.g.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532" name="Google Shape;532;p82"/>
          <p:cNvSpPr txBox="1"/>
          <p:nvPr/>
        </p:nvSpPr>
        <p:spPr>
          <a:xfrm>
            <a:off x="900125" y="3314188"/>
            <a:ext cx="4536300" cy="42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dk2"/>
                </a:solidFill>
              </a:rPr>
              <a:t>Evolution in inspiraling binaries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533" name="Google Shape;533;p82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1203450" y="3890975"/>
            <a:ext cx="1790700" cy="21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p82"/>
          <p:cNvPicPr preferRelativeResize="0"/>
          <p:nvPr/>
        </p:nvPicPr>
        <p:blipFill>
          <a:blip r:embed="rId2"/>
          <a:stretch>
            <a:fillRect/>
          </a:stretch>
        </p:blipFill>
        <p:spPr>
          <a:xfrm>
            <a:off x="1203450" y="4181925"/>
            <a:ext cx="4362450" cy="447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p82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5755150" y="3748850"/>
            <a:ext cx="3019425" cy="866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p82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1947725" y="2510815"/>
            <a:ext cx="4362450" cy="3711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p82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1947725" y="2925925"/>
            <a:ext cx="4362047" cy="371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p82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3564425" y="2173988"/>
            <a:ext cx="1139190" cy="219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p82"/>
          <p:cNvPicPr preferRelativeResize="0"/>
          <p:nvPr/>
        </p:nvPicPr>
        <p:blipFill>
          <a:blip r:embed="rId7"/>
          <a:stretch>
            <a:fillRect/>
          </a:stretch>
        </p:blipFill>
        <p:spPr>
          <a:xfrm>
            <a:off x="1947725" y="2174000"/>
            <a:ext cx="717659" cy="21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624</Words>
  <Application>WPS 文字</Application>
  <PresentationFormat/>
  <Paragraphs>45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4" baseType="lpstr">
      <vt:lpstr>Arial</vt:lpstr>
      <vt:lpstr>宋体</vt:lpstr>
      <vt:lpstr>Wingdings</vt:lpstr>
      <vt:lpstr>Arial</vt:lpstr>
      <vt:lpstr>Trebuchet MS</vt:lpstr>
      <vt:lpstr>Georgia</vt:lpstr>
      <vt:lpstr>Courier New</vt:lpstr>
      <vt:lpstr>Calibri</vt:lpstr>
      <vt:lpstr>Helvetica Neue</vt:lpstr>
      <vt:lpstr>Times New Roman</vt:lpstr>
      <vt:lpstr>微软雅黑</vt:lpstr>
      <vt:lpstr>汉仪旗黑</vt:lpstr>
      <vt:lpstr>宋体</vt:lpstr>
      <vt:lpstr>Arial Unicode MS</vt:lpstr>
      <vt:lpstr>汉仪书宋二KW</vt:lpstr>
      <vt:lpstr>Simple Light</vt:lpstr>
      <vt:lpstr>Common Envelope Evolution</vt:lpstr>
      <vt:lpstr>Gravitoinal Atom in Binaries</vt:lpstr>
      <vt:lpstr>PowerPoint 演示文稿</vt:lpstr>
      <vt:lpstr>Gravitoinal Atom in Binaries</vt:lpstr>
      <vt:lpstr>Cloud Mass Transfer</vt:lpstr>
      <vt:lpstr>Cloud Mass Transfer</vt:lpstr>
      <vt:lpstr>Common Envelope Evolution</vt:lpstr>
      <vt:lpstr>Common Envelope Evolution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Mass Transfer and Common Envelope Evolution</dc:title>
  <dc:creator/>
  <cp:lastModifiedBy>陈一帆</cp:lastModifiedBy>
  <cp:revision>1</cp:revision>
  <dcterms:created xsi:type="dcterms:W3CDTF">2024-07-04T09:38:50Z</dcterms:created>
  <dcterms:modified xsi:type="dcterms:W3CDTF">2024-07-04T09:38:50Z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83CE11292FF0BC64AA6D8666E67BD19B_42</vt:lpwstr>
  </property>
  <property fmtid="{D5CDD505-2E9C-101B-9397-08002B2CF9AE}" pid="3" name="KSOProductBuildVer">
    <vt:lpwstr>2052-6.5.2.8766</vt:lpwstr>
  </property>
</Properties>
</file>