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75" r:id="rId3"/>
    <p:sldId id="276" r:id="rId4"/>
    <p:sldId id="277" r:id="rId5"/>
    <p:sldId id="278" r:id="rId6"/>
    <p:sldId id="279" r:id="rId7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0000"/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9CC7D67-3A94-65AE-B4A1-908B3922D8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7611E5-044B-D899-B1DC-77F91832E0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61A9C-08F8-4E67-B994-22F0FBD23D10}" type="datetimeFigureOut">
              <a:rPr lang="pt-PT" smtClean="0"/>
              <a:t>04/07/2024</a:t>
            </a:fld>
            <a:endParaRPr lang="pt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ACEF40-BF00-F5FE-0067-2F4D9DBEC43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A9D2FF-A7A8-210B-A729-0A43D349903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F0373F-6D1F-43CC-8997-14A466D1956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90729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73D8F-CD0B-4B55-9025-54C8F2737E12}" type="datetimeFigureOut">
              <a:rPr lang="pt-PT" smtClean="0"/>
              <a:t>04/07/2024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C7C7D-C176-4CFF-AE0E-C0E2CF3627A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62544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5CD53-F5BA-A4B0-5506-5BEE1E8398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C225F3-8292-CF70-098D-E773249B0E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DC79C-4268-18C6-963F-C0AA195DC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39E31-1194-4514-AADC-2011DF1C09C2}" type="datetime1">
              <a:rPr lang="pt-PT" smtClean="0"/>
              <a:t>04/07/2024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5CD6A-B0B1-02A8-1005-FDBC2E466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2617C-C584-40C4-D6F9-DD8F0EED3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9D5B-D6E4-41EA-94DC-1F69D890CCD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90139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E1CBF-1226-DF36-C0CC-BB4F8C4AA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CBCBDF-3E71-F21C-F372-DA95C6E25D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59D47-521C-43F1-286F-56F8402B6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7166-9001-4C0F-B1E1-701AB28AB64D}" type="datetime1">
              <a:rPr lang="pt-PT" smtClean="0"/>
              <a:t>04/07/2024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85F49B-A3DB-3747-6158-F5A2D34D6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27280C-CB63-1AFC-BDDA-A5BC4F90E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9D5B-D6E4-41EA-94DC-1F69D890CCD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0947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4AF319-55F9-C9B5-E6F1-3F9D31021A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EA87A2-9A86-72AB-BFFD-C4EDB87831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A466AC-F489-D0E0-CFD8-AC3CBD797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04F7F-A1DE-454F-A920-F851E6F1DCBE}" type="datetime1">
              <a:rPr lang="pt-PT" smtClean="0"/>
              <a:t>04/07/2024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035DA-610E-B5D4-2A9C-FB5F29909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39989-14B2-132C-38EE-BA0AF40EA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9D5B-D6E4-41EA-94DC-1F69D890CCD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5965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F529C-CEB3-DBA5-3F59-CDD667F50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8ED65-FE64-73BE-1FA4-A1254C8FA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3AE5C7-29D1-9CE6-FC63-23925C2DF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34BA8-079F-4C48-8A06-5227A73C3211}" type="datetime1">
              <a:rPr lang="pt-PT" smtClean="0"/>
              <a:t>04/07/2024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DBF825-3204-F493-E576-83B11F2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7A9E0-CA5F-1529-AEA6-4857FB1DD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9D5B-D6E4-41EA-94DC-1F69D890CCD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16862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07C9F-0647-034E-FFE2-0D8847FF7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9E1697-3652-DFDF-2FA2-1EBA8AD79E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52B21-96DE-067E-8E43-F2A440B2E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A063-F822-4C0B-AB94-D1D112BDD53E}" type="datetime1">
              <a:rPr lang="pt-PT" smtClean="0"/>
              <a:t>04/07/2024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EED97-5846-EF7E-06EE-42FF2C420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007C17-A719-1C86-0021-27F70DA6C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9D5B-D6E4-41EA-94DC-1F69D890CCD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95092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F7BF3-783D-F330-EDD1-AEC7BEA62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37A19-EB56-0589-FEF0-EAE504E9EF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FFE98E-93DE-E97E-B081-976558FAE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D18C23-B158-EF5B-B229-06F6272BA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807AF-24CC-4092-947A-89DB4C156EE9}" type="datetime1">
              <a:rPr lang="pt-PT" smtClean="0"/>
              <a:t>04/07/2024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99088-83F5-1B13-6393-87905FC33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6A4CC7-D1B1-884C-AF3A-F741365ED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9D5B-D6E4-41EA-94DC-1F69D890CCD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8138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AD967-9AD9-D76D-C0CF-44DB90EA9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C29B3C-2BBB-6C96-4610-CF9DA86A70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5EAF23-E6B8-7D30-E724-4E982A0FC0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90578D-B27A-8047-0E57-C4464453EA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201D1F-0E03-3C52-ED84-E17513753D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6610E6-2602-F203-2434-0C3F3D2B9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0929-3046-4E27-9D6C-6A49079192DF}" type="datetime1">
              <a:rPr lang="pt-PT" smtClean="0"/>
              <a:t>04/07/2024</a:t>
            </a:fld>
            <a:endParaRPr lang="pt-P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9577F9-1588-E085-D767-CC46EBDAA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E09426-198D-6DD6-A43C-F57FF078A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9D5B-D6E4-41EA-94DC-1F69D890CCD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91083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2606A-7924-6D1E-A555-27BE282EA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0C4727-4751-6E97-CEA5-3B81B9A1A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F58FB-89F5-4B2E-8C09-5EC11D8744A5}" type="datetime1">
              <a:rPr lang="pt-PT" smtClean="0"/>
              <a:t>04/07/2024</a:t>
            </a:fld>
            <a:endParaRPr lang="pt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B61DEC-A5C5-CAD8-86E6-C44887D72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D86CB0-EF84-F1ED-266F-B58E2E3ED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9D5B-D6E4-41EA-94DC-1F69D890CCD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38183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5093E9-2E4C-C158-E190-76B8ACDF1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390E6-25C8-43CD-AAA1-3FD46C38CC7C}" type="datetime1">
              <a:rPr lang="pt-PT" smtClean="0"/>
              <a:t>04/07/2024</a:t>
            </a:fld>
            <a:endParaRPr lang="pt-P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2AF0B3-199F-8DD4-04FD-FA46E22D1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162812-3954-B355-638D-7D9073F0C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9D5B-D6E4-41EA-94DC-1F69D890CCD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40678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254DF-17A6-64C0-B000-0A7C0FB9E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44A8A-1CFB-84D1-B322-31F114D5F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2E95DD-9B36-FEF6-2AF7-DFF0A0711E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6B56A6-CF3D-3CBB-EDD5-95699112E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0FFBC-1B02-42FA-A6A8-B2198FF5A6E6}" type="datetime1">
              <a:rPr lang="pt-PT" smtClean="0"/>
              <a:t>04/07/2024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E7480E-2384-2F0D-7FFE-719A54918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DFE410-CA69-60D9-D96A-663118E4B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9D5B-D6E4-41EA-94DC-1F69D890CCD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82292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97116-E584-74BE-3F02-92F9F2FFD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17A4DB-0ABB-DC43-B3A2-3D89878F12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A053F-A375-97A2-A4C7-0C6F9CA71D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80026C-C9CF-51C8-2A59-8BB7ED06D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F06D4-792D-4C40-B9E8-FC2FF0A2F12E}" type="datetime1">
              <a:rPr lang="pt-PT" smtClean="0"/>
              <a:t>04/07/2024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ABFEF-0EEB-C4D3-EDC6-E325948AA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A0EF02-1939-15C3-0AD3-C1D5F7D9D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9D5B-D6E4-41EA-94DC-1F69D890CCD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4587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33801F-97E2-C553-FD03-4C7EF5A4F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pt-P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31A47-620F-C72A-D575-583CAE318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71339-B12B-91A5-947D-224714A28E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40BD0-00CF-4DB4-9846-D86A0DA16D91}" type="datetime1">
              <a:rPr lang="pt-PT" smtClean="0"/>
              <a:t>04/07/2024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97EA7-2D77-7D7A-CDDA-C80EF24D0C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4F491-9527-ADCE-880C-10C74759C7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59D5B-D6E4-41EA-94DC-1F69D890CCD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0486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tags" Target="../tags/tag5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7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16.png"/><Relationship Id="rId5" Type="http://schemas.openxmlformats.org/officeDocument/2006/relationships/tags" Target="../tags/tag7.xml"/><Relationship Id="rId10" Type="http://schemas.openxmlformats.org/officeDocument/2006/relationships/image" Target="../media/image15.png"/><Relationship Id="rId4" Type="http://schemas.openxmlformats.org/officeDocument/2006/relationships/tags" Target="../tags/tag6.xml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tags" Target="../tags/tag11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3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image" Target="../media/image22.png"/><Relationship Id="rId5" Type="http://schemas.openxmlformats.org/officeDocument/2006/relationships/tags" Target="../tags/tag13.xml"/><Relationship Id="rId10" Type="http://schemas.openxmlformats.org/officeDocument/2006/relationships/image" Target="../media/image21.png"/><Relationship Id="rId4" Type="http://schemas.openxmlformats.org/officeDocument/2006/relationships/tags" Target="../tags/tag12.xml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17.xml"/><Relationship Id="rId7" Type="http://schemas.openxmlformats.org/officeDocument/2006/relationships/image" Target="../media/image25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9.png"/><Relationship Id="rId5" Type="http://schemas.openxmlformats.org/officeDocument/2006/relationships/tags" Target="../tags/tag19.xml"/><Relationship Id="rId10" Type="http://schemas.openxmlformats.org/officeDocument/2006/relationships/image" Target="../media/image28.png"/><Relationship Id="rId4" Type="http://schemas.openxmlformats.org/officeDocument/2006/relationships/tags" Target="../tags/tag18.xml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010A5-3502-16B9-3669-40175FAE67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2266" y="1041400"/>
            <a:ext cx="9787467" cy="2387600"/>
          </a:xfrm>
        </p:spPr>
        <p:txBody>
          <a:bodyPr anchor="ctr">
            <a:normAutofit/>
          </a:bodyPr>
          <a:lstStyle/>
          <a:p>
            <a:r>
              <a:rPr lang="pt-PT" sz="3700" cap="small" dirty="0">
                <a:solidFill>
                  <a:srgbClr val="960000"/>
                </a:solidFill>
                <a:latin typeface="Palatino Linotype" panose="02040502050505030304" pitchFamily="18" charset="0"/>
              </a:rPr>
              <a:t>Gravitational Molecules </a:t>
            </a:r>
            <a:r>
              <a:rPr lang="pt-PT" sz="2800" cap="small" dirty="0">
                <a:latin typeface="Palatino Linotype" panose="02040502050505030304" pitchFamily="18" charset="0"/>
              </a:rPr>
              <a:t>(with pen &amp; paper)</a:t>
            </a:r>
            <a:endParaRPr lang="pt-PT" sz="3700" cap="small" dirty="0">
              <a:latin typeface="Palatino Linotype" panose="0204050205050503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40AD73-CBB3-E63B-E5AE-540576BFD2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8212" y="3918263"/>
            <a:ext cx="4741333" cy="2387595"/>
          </a:xfrm>
        </p:spPr>
        <p:txBody>
          <a:bodyPr>
            <a:normAutofit/>
          </a:bodyPr>
          <a:lstStyle/>
          <a:p>
            <a:pPr algn="l"/>
            <a:r>
              <a:rPr lang="pt-PT" sz="2200" dirty="0">
                <a:latin typeface="Palatino Linotype" panose="02040502050505030304" pitchFamily="18" charset="0"/>
              </a:rPr>
              <a:t>Rodrigo Vicente (IFAE, Barcelona)</a:t>
            </a:r>
          </a:p>
          <a:p>
            <a:pPr algn="l"/>
            <a:endParaRPr lang="pt-PT" sz="1800" dirty="0">
              <a:latin typeface="Palatino Linotype" panose="02040502050505030304" pitchFamily="18" charset="0"/>
            </a:endParaRPr>
          </a:p>
          <a:p>
            <a:pPr algn="l"/>
            <a:endParaRPr lang="pt-PT" sz="1800" dirty="0">
              <a:latin typeface="Palatino Linotype" panose="02040502050505030304" pitchFamily="18" charset="0"/>
            </a:endParaRPr>
          </a:p>
          <a:p>
            <a:pPr algn="l"/>
            <a:r>
              <a:rPr lang="pt-PT" sz="1800" dirty="0">
                <a:latin typeface="Palatino Linotype" panose="02040502050505030304" pitchFamily="18" charset="0"/>
              </a:rPr>
              <a:t>July 4th, 2024</a:t>
            </a:r>
          </a:p>
          <a:p>
            <a:pPr algn="l"/>
            <a:r>
              <a:rPr lang="pt-PT" sz="1800" dirty="0">
                <a:latin typeface="Palatino Linotype" panose="02040502050505030304" pitchFamily="18" charset="0"/>
              </a:rPr>
              <a:t>New horizons for Psi (Lisbon, IST)</a:t>
            </a:r>
          </a:p>
        </p:txBody>
      </p:sp>
      <p:pic>
        <p:nvPicPr>
          <p:cNvPr id="7" name="Picture 6" descr="A blue and yellow flag with yellow stars&#10;&#10;Description automatically generated">
            <a:extLst>
              <a:ext uri="{FF2B5EF4-FFF2-40B4-BE49-F238E27FC236}">
                <a16:creationId xmlns:a16="http://schemas.microsoft.com/office/drawing/2014/main" id="{1BF92E41-3427-A8FA-659B-1CD86D5CD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826" y="5396233"/>
            <a:ext cx="3899962" cy="840734"/>
          </a:xfrm>
          <a:prstGeom prst="rect">
            <a:avLst/>
          </a:prstGeom>
        </p:spPr>
      </p:pic>
      <p:pic>
        <p:nvPicPr>
          <p:cNvPr id="9" name="Picture 8" descr="A logo with black text&#10;&#10;Description automatically generated">
            <a:extLst>
              <a:ext uri="{FF2B5EF4-FFF2-40B4-BE49-F238E27FC236}">
                <a16:creationId xmlns:a16="http://schemas.microsoft.com/office/drawing/2014/main" id="{378D5B37-0FC5-9FE6-E72B-E7B840BF50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915" y="4707457"/>
            <a:ext cx="3807784" cy="57116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9E01559-E183-67E7-9377-A8D47B87B2EA}"/>
              </a:ext>
            </a:extLst>
          </p:cNvPr>
          <p:cNvCxnSpPr>
            <a:cxnSpLocks/>
          </p:cNvCxnSpPr>
          <p:nvPr/>
        </p:nvCxnSpPr>
        <p:spPr>
          <a:xfrm>
            <a:off x="876000" y="3232298"/>
            <a:ext cx="1044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009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B8B14B9-BF7B-7D07-CDBA-C0A3DCCB7BFC}"/>
              </a:ext>
            </a:extLst>
          </p:cNvPr>
          <p:cNvSpPr txBox="1">
            <a:spLocks/>
          </p:cNvSpPr>
          <p:nvPr/>
        </p:nvSpPr>
        <p:spPr>
          <a:xfrm>
            <a:off x="691899" y="264121"/>
            <a:ext cx="10661901" cy="7129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3000" cap="small" dirty="0">
                <a:solidFill>
                  <a:srgbClr val="960000"/>
                </a:solidFill>
                <a:latin typeface="Palatino Linotype" panose="02040502050505030304" pitchFamily="18" charset="0"/>
              </a:rPr>
              <a:t>Gravitational Chemistry </a:t>
            </a:r>
            <a:r>
              <a:rPr lang="pt-PT" sz="2400" cap="small" dirty="0">
                <a:latin typeface="Palatino Linotype" panose="02040502050505030304" pitchFamily="18" charset="0"/>
              </a:rPr>
              <a:t>(the Molecule)</a:t>
            </a:r>
            <a:endParaRPr lang="pt-PT" sz="2500" cap="small" dirty="0">
              <a:latin typeface="Palatino Linotype" panose="0204050205050503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CE5DAE-054A-97B4-A299-E5D22E636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9D5B-D6E4-41EA-94DC-1F69D890CCDA}" type="slidenum">
              <a:rPr lang="pt-PT" smtClean="0"/>
              <a:t>2</a:t>
            </a:fld>
            <a:endParaRPr lang="pt-PT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F86402B-80F9-13ED-F4E5-401557C53E48}"/>
              </a:ext>
            </a:extLst>
          </p:cNvPr>
          <p:cNvGrpSpPr/>
          <p:nvPr/>
        </p:nvGrpSpPr>
        <p:grpSpPr>
          <a:xfrm>
            <a:off x="5227948" y="1729783"/>
            <a:ext cx="6467823" cy="3281749"/>
            <a:chOff x="3814779" y="1112783"/>
            <a:chExt cx="6467823" cy="3281749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57423DA-65AD-48D9-2847-B5A4E1A6C9E1}"/>
                </a:ext>
              </a:extLst>
            </p:cNvPr>
            <p:cNvGrpSpPr/>
            <p:nvPr/>
          </p:nvGrpSpPr>
          <p:grpSpPr>
            <a:xfrm>
              <a:off x="3814779" y="1112783"/>
              <a:ext cx="6467823" cy="1440000"/>
              <a:chOff x="3999501" y="1185607"/>
              <a:chExt cx="6467823" cy="1440000"/>
            </a:xfrm>
          </p:grpSpPr>
          <p:pic>
            <p:nvPicPr>
              <p:cNvPr id="18" name="Picture 17" descr="A green square with a light in the middle&#10;&#10;Description automatically generated">
                <a:extLst>
                  <a:ext uri="{FF2B5EF4-FFF2-40B4-BE49-F238E27FC236}">
                    <a16:creationId xmlns:a16="http://schemas.microsoft.com/office/drawing/2014/main" id="{3D5307B6-4E0D-119A-AA34-F1770CE72E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29438" y="1185607"/>
                <a:ext cx="1537886" cy="1440000"/>
              </a:xfrm>
              <a:prstGeom prst="rect">
                <a:avLst/>
              </a:prstGeom>
            </p:spPr>
          </p:pic>
          <p:pic>
            <p:nvPicPr>
              <p:cNvPr id="14" name="Picture 13" descr="A green square with a light in the middle&#10;&#10;Description automatically generated">
                <a:extLst>
                  <a:ext uri="{FF2B5EF4-FFF2-40B4-BE49-F238E27FC236}">
                    <a16:creationId xmlns:a16="http://schemas.microsoft.com/office/drawing/2014/main" id="{EF9CA74B-3D8D-C966-3C53-F8AF884D2B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99618" y="1185607"/>
                <a:ext cx="1537886" cy="1440000"/>
              </a:xfrm>
              <a:prstGeom prst="rect">
                <a:avLst/>
              </a:prstGeom>
            </p:spPr>
          </p:pic>
          <p:pic>
            <p:nvPicPr>
              <p:cNvPr id="12" name="Picture 11" descr="A green square with a light in the middle&#10;&#10;Description automatically generated">
                <a:extLst>
                  <a:ext uri="{FF2B5EF4-FFF2-40B4-BE49-F238E27FC236}">
                    <a16:creationId xmlns:a16="http://schemas.microsoft.com/office/drawing/2014/main" id="{4AB563B4-176C-02D1-702A-484CC48760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67828" y="1185607"/>
                <a:ext cx="1537886" cy="1440000"/>
              </a:xfrm>
              <a:prstGeom prst="rect">
                <a:avLst/>
              </a:prstGeom>
            </p:spPr>
          </p:pic>
          <p:pic>
            <p:nvPicPr>
              <p:cNvPr id="8" name="Picture 7" descr="A green square with a white circle&#10;&#10;Description automatically generated">
                <a:extLst>
                  <a:ext uri="{FF2B5EF4-FFF2-40B4-BE49-F238E27FC236}">
                    <a16:creationId xmlns:a16="http://schemas.microsoft.com/office/drawing/2014/main" id="{89AB08BA-F994-729A-F0EA-BA1725D94D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33666" y="1185607"/>
                <a:ext cx="1537886" cy="1440000"/>
              </a:xfrm>
              <a:prstGeom prst="rect">
                <a:avLst/>
              </a:prstGeom>
            </p:spPr>
          </p:pic>
          <p:pic>
            <p:nvPicPr>
              <p:cNvPr id="4" name="Picture 3" descr="A green square with a white circle in the center&#10;&#10;Description automatically generated">
                <a:extLst>
                  <a:ext uri="{FF2B5EF4-FFF2-40B4-BE49-F238E27FC236}">
                    <a16:creationId xmlns:a16="http://schemas.microsoft.com/office/drawing/2014/main" id="{9E2D0D19-71A3-F270-965D-02F1B1FF6C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99501" y="1185607"/>
                <a:ext cx="1537886" cy="1440000"/>
              </a:xfrm>
              <a:prstGeom prst="rect">
                <a:avLst/>
              </a:prstGeom>
            </p:spPr>
          </p:pic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E7793F2-F621-DEF0-84C4-FEA204B876CC}"/>
                </a:ext>
              </a:extLst>
            </p:cNvPr>
            <p:cNvGrpSpPr/>
            <p:nvPr/>
          </p:nvGrpSpPr>
          <p:grpSpPr>
            <a:xfrm>
              <a:off x="5680885" y="2547148"/>
              <a:ext cx="2761046" cy="1440000"/>
              <a:chOff x="4999547" y="2676452"/>
              <a:chExt cx="2761046" cy="1440000"/>
            </a:xfrm>
          </p:grpSpPr>
          <p:pic>
            <p:nvPicPr>
              <p:cNvPr id="26" name="Picture 25" descr="A green circle with white circles&#10;&#10;Description automatically generated">
                <a:extLst>
                  <a:ext uri="{FF2B5EF4-FFF2-40B4-BE49-F238E27FC236}">
                    <a16:creationId xmlns:a16="http://schemas.microsoft.com/office/drawing/2014/main" id="{DE7D1A1D-5A7F-2076-41E3-6AF6033DD8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27428" y="2676452"/>
                <a:ext cx="1533165" cy="1440000"/>
              </a:xfrm>
              <a:prstGeom prst="rect">
                <a:avLst/>
              </a:prstGeom>
            </p:spPr>
          </p:pic>
          <p:pic>
            <p:nvPicPr>
              <p:cNvPr id="28" name="Picture 27" descr="A green square with white dots&#10;&#10;Description automatically generated">
                <a:extLst>
                  <a:ext uri="{FF2B5EF4-FFF2-40B4-BE49-F238E27FC236}">
                    <a16:creationId xmlns:a16="http://schemas.microsoft.com/office/drawing/2014/main" id="{75F61F57-2202-684F-7D7C-2904A28305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99547" y="2676452"/>
                <a:ext cx="1533165" cy="1440000"/>
              </a:xfrm>
              <a:prstGeom prst="rect">
                <a:avLst/>
              </a:prstGeom>
            </p:spPr>
          </p:pic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746CF29-122C-ED3C-5111-A2BB2855594B}"/>
                </a:ext>
              </a:extLst>
            </p:cNvPr>
            <p:cNvSpPr txBox="1"/>
            <p:nvPr/>
          </p:nvSpPr>
          <p:spPr>
            <a:xfrm>
              <a:off x="5856723" y="4117533"/>
              <a:ext cx="24454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200" dirty="0">
                  <a:latin typeface="Palatino Linotype" panose="02040502050505030304" pitchFamily="18" charset="0"/>
                </a:rPr>
                <a:t>Ikeda, </a:t>
              </a:r>
              <a:r>
                <a:rPr lang="pt-PT" sz="1200" i="1" dirty="0">
                  <a:latin typeface="Palatino Linotype" panose="02040502050505030304" pitchFamily="18" charset="0"/>
                </a:rPr>
                <a:t>et al.</a:t>
              </a:r>
              <a:r>
                <a:rPr lang="pt-PT" sz="1200" dirty="0">
                  <a:latin typeface="Palatino Linotype" panose="02040502050505030304" pitchFamily="18" charset="0"/>
                </a:rPr>
                <a:t> [2010.00008]</a:t>
              </a:r>
            </a:p>
          </p:txBody>
        </p:sp>
      </p:grpSp>
      <p:pic>
        <p:nvPicPr>
          <p:cNvPr id="53" name="Picture 52" descr="\documentclass{article}&#10;\usepackage{amsmath}&#10;\usepackage{xcolor}&#10;\pagestyle{empty}&#10;\definecolor{darkred}{RGB}{150,0,0}&#10;&#10;&#10;\tracinglostchars=2&#10;&#10;&#10;\DeclareMathOperator\Res{Res}&#10;\newcommand*\diff{\mathop{}\!\mathrm{d}}&#10;&#10;&#10;%%%&#10;% Set up you text and math fonts&#10;%%%&#10;&#10;\usepackage[T1]{fontenc}&#10;\usepackage[utf8]{inputenc} % The default since 2018.&#10;\usepackage{tgpagella}&#10;\usepackage{eulerpx} % Loads Euler Fraktur and Script since 2021.&#10;\usepackage{eucal}&#10;&#10;\newcommand\BbbC{\ensuremath{\mathbb{C}}}&#10;\DeclareSymbolFont{eulerup}{U}{zeur}{m}{n}&#10;\DeclareMathSymbol{\uppi}{\mathalpha}{eulerup}{&quot;19}&#10;\DeclareMathSymbol{\upi}{\mathalpha}{eulerup}{&quot;69}&#10;&#10;&#10;\begin{document}&#10;&#10;\[&#10;\lambdabar_{dB}\equiv \frac{\hbar}{m_\psi v}\overset{v\sim \alpha}{\sim}\frac{M}{\alpha^2}\gg R \implies \textcolor{darkred}{\frac{R}{M}\ll \alpha^{-2}}&#10;\]&#10;&#10;\end{document}" title="IguanaTex Picture Display">
            <a:extLst>
              <a:ext uri="{FF2B5EF4-FFF2-40B4-BE49-F238E27FC236}">
                <a16:creationId xmlns:a16="http://schemas.microsoft.com/office/drawing/2014/main" id="{A1724756-E4C8-B9D4-427E-AA7D78F1895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067" y="5534409"/>
            <a:ext cx="4575340" cy="63423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6058CB5B-B88A-FF35-5A0E-AFDCBE6ED305}"/>
              </a:ext>
            </a:extLst>
          </p:cNvPr>
          <p:cNvGrpSpPr/>
          <p:nvPr/>
        </p:nvGrpSpPr>
        <p:grpSpPr>
          <a:xfrm>
            <a:off x="496229" y="1995810"/>
            <a:ext cx="4625300" cy="2877222"/>
            <a:chOff x="339900" y="3573341"/>
            <a:chExt cx="4625300" cy="2877222"/>
          </a:xfrm>
        </p:grpSpPr>
        <p:pic>
          <p:nvPicPr>
            <p:cNvPr id="13" name="Picture 12" descr="A screenshot of a computer generated image&#10;&#10;Description automatically generated">
              <a:extLst>
                <a:ext uri="{FF2B5EF4-FFF2-40B4-BE49-F238E27FC236}">
                  <a16:creationId xmlns:a16="http://schemas.microsoft.com/office/drawing/2014/main" id="{4A5A2286-4321-5DDA-3A4C-83088A924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900" y="3573341"/>
              <a:ext cx="4625300" cy="2393948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55B67E0-BBBE-3AC8-B248-12E2D23D186B}"/>
                </a:ext>
              </a:extLst>
            </p:cNvPr>
            <p:cNvSpPr txBox="1"/>
            <p:nvPr/>
          </p:nvSpPr>
          <p:spPr>
            <a:xfrm>
              <a:off x="1429805" y="6173564"/>
              <a:ext cx="24454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200" dirty="0">
                  <a:latin typeface="Palatino Linotype" panose="02040502050505030304" pitchFamily="18" charset="0"/>
                </a:rPr>
                <a:t>Bamber, </a:t>
              </a:r>
              <a:r>
                <a:rPr lang="pt-PT" sz="1200" i="1" dirty="0">
                  <a:latin typeface="Palatino Linotype" panose="02040502050505030304" pitchFamily="18" charset="0"/>
                </a:rPr>
                <a:t>et al.</a:t>
              </a:r>
              <a:r>
                <a:rPr lang="pt-PT" sz="1200" dirty="0">
                  <a:latin typeface="Palatino Linotype" panose="02040502050505030304" pitchFamily="18" charset="0"/>
                </a:rPr>
                <a:t> [2210.09254]</a:t>
              </a:r>
            </a:p>
          </p:txBody>
        </p:sp>
      </p:grpSp>
      <p:pic>
        <p:nvPicPr>
          <p:cNvPr id="51" name="Picture 50" descr="\documentclass{article}&#10;\usepackage{amsmath}&#10;\usepackage{xcolor,upgreek,bm}&#10;\pagestyle{empty}&#10;\definecolor{darkred}{RGB}{150,0,0}&#10;&#10;&#10;\tracinglostchars=2&#10;&#10;&#10;\DeclareMathOperator\Res{Res}&#10;\newcommand*\diff{\mathop{}\!\mathrm{d}}&#10;&#10;&#10;%%%&#10;% Set up you text and math fonts&#10;%%%&#10;&#10;\usepackage[T1]{fontenc}&#10;\usepackage[utf8]{inputenc} % The default since 2018.&#10;\usepackage{tgpagella}&#10;\usepackage{eulerpx} % Loads Euler Fraktur and Script since 2021.&#10;\usepackage{eucal}&#10;&#10;\newcommand\BbbC{\ensuremath{\mathbb{C}}}&#10;\DeclareSymbolFont{eulerup}{U}{zeur}{m}{n}&#10;\DeclareMathSymbol{\uppi}{\mathalpha}{eulerup}{&quot;19}&#10;\DeclareMathSymbol{\upi}{\mathalpha}{eulerup}{&quot;69}&#10;&#10;&#10;\begin{document}&#10;&#10;\[&#10;\alpha \equiv \frac{m_\psi M}{\hbar}&#10;\]&#10;&#10;\end{document}" title="IguanaTex Picture Display">
            <a:extLst>
              <a:ext uri="{FF2B5EF4-FFF2-40B4-BE49-F238E27FC236}">
                <a16:creationId xmlns:a16="http://schemas.microsoft.com/office/drawing/2014/main" id="{5E05BCBB-F872-0CA0-F9D0-80093A57574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152" y="407557"/>
            <a:ext cx="1049143" cy="48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46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B8B14B9-BF7B-7D07-CDBA-C0A3DCCB7BFC}"/>
              </a:ext>
            </a:extLst>
          </p:cNvPr>
          <p:cNvSpPr txBox="1">
            <a:spLocks/>
          </p:cNvSpPr>
          <p:nvPr/>
        </p:nvSpPr>
        <p:spPr>
          <a:xfrm>
            <a:off x="691899" y="264121"/>
            <a:ext cx="10661901" cy="7129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3000" cap="small" dirty="0">
                <a:solidFill>
                  <a:srgbClr val="960000"/>
                </a:solidFill>
                <a:latin typeface="Palatino Linotype" panose="02040502050505030304" pitchFamily="18" charset="0"/>
              </a:rPr>
              <a:t>EOMs </a:t>
            </a:r>
            <a:r>
              <a:rPr lang="pt-PT" sz="2400" cap="small" dirty="0">
                <a:solidFill>
                  <a:schemeClr val="tx1"/>
                </a:solidFill>
                <a:latin typeface="Palatino Linotype" panose="02040502050505030304" pitchFamily="18" charset="0"/>
              </a:rPr>
              <a:t>(small coupling            )</a:t>
            </a:r>
            <a:endParaRPr lang="pt-PT" sz="2400" cap="small" dirty="0">
              <a:latin typeface="Palatino Linotype" panose="0204050205050503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CE5DAE-054A-97B4-A299-E5D22E636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9D5B-D6E4-41EA-94DC-1F69D890CCDA}" type="slidenum">
              <a:rPr lang="pt-PT" smtClean="0"/>
              <a:t>3</a:t>
            </a:fld>
            <a:endParaRPr lang="pt-PT"/>
          </a:p>
        </p:txBody>
      </p:sp>
      <p:pic>
        <p:nvPicPr>
          <p:cNvPr id="6" name="Picture 5" descr="\documentclass{article}&#10;\usepackage{amsmath}&#10;\usepackage{xcolor,upgreek,bm}&#10;\pagestyle{empty}&#10;\definecolor{darkred}{RGB}{150,0,0}&#10;&#10;&#10;\tracinglostchars=2&#10;&#10;&#10;\DeclareMathOperator\Res{Res}&#10;\newcommand*\diff{\mathop{}\!\mathrm{d}}&#10;&#10;&#10;%%%&#10;% Set up you text and math fonts&#10;%%%&#10;&#10;\usepackage[T1]{fontenc}&#10;\usepackage[utf8]{inputenc} % The default since 2018.&#10;\usepackage{tgpagella}&#10;\usepackage{eulerpx} % Loads Euler Fraktur and Script since 2021.&#10;\usepackage{eucal}&#10;&#10;\newcommand\BbbC{\ensuremath{\mathbb{C}}}&#10;\DeclareSymbolFont{eulerup}{U}{zeur}{m}{n}&#10;\DeclareMathSymbol{\uppi}{\mathalpha}{eulerup}{&quot;19}&#10;\DeclareMathSymbol{\upi}{\mathalpha}{eulerup}{&quot;69}&#10;&#10;&#10;\begin{document}&#10;&#10;\[&#10;\alpha \ll 1&#10;\]&#10;&#10;\end{document}" title="IguanaTex Picture Display">
            <a:extLst>
              <a:ext uri="{FF2B5EF4-FFF2-40B4-BE49-F238E27FC236}">
                <a16:creationId xmlns:a16="http://schemas.microsoft.com/office/drawing/2014/main" id="{FEC03CD0-2855-B6E1-1439-226AFFDD630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418" y="517092"/>
            <a:ext cx="775314" cy="21760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01B7A475-2B74-F71B-5C33-B73CB0F2C513}"/>
              </a:ext>
            </a:extLst>
          </p:cNvPr>
          <p:cNvSpPr txBox="1"/>
          <p:nvPr/>
        </p:nvSpPr>
        <p:spPr>
          <a:xfrm>
            <a:off x="7484880" y="2375540"/>
            <a:ext cx="4287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/>
              <a:t>Wong [2004.03570], Endlich &amp; Penco [1609.06723]</a:t>
            </a:r>
          </a:p>
        </p:txBody>
      </p:sp>
      <p:pic>
        <p:nvPicPr>
          <p:cNvPr id="8" name="Picture 7" descr="\documentclass{article}&#10;\usepackage{amsmath}&#10;\usepackage{xcolor,upgreek,bm}&#10;\pagestyle{empty}&#10;\definecolor{darkred}{RGB}{150,0,0}&#10;&#10;&#10;\tracinglostchars=2&#10;&#10;&#10;\DeclareMathOperator\Res{Res}&#10;\newcommand*\diff{\mathop{}\!\mathrm{d}}&#10;&#10;&#10;%%%&#10;% Set up you text and math fonts&#10;%%%&#10;&#10;\usepackage[T1]{fontenc}&#10;\usepackage[utf8]{inputenc} % The default since 2018.&#10;\usepackage{tgpagella}&#10;\usepackage{eulerpx} % Loads Euler Fraktur and Script since 2021.&#10;\usepackage{eucal}&#10;&#10;\newcommand\BbbC{\ensuremath{\mathbb{C}}}&#10;\DeclareSymbolFont{eulerup}{U}{zeur}{m}{n}&#10;\DeclareMathSymbol{\uppi}{\mathalpha}{eulerup}{&quot;19}&#10;\DeclareMathSymbol{\upi}{\mathalpha}{eulerup}{&quot;69}&#10;&#10;&#10;\begin{document}&#10;&#10;\[&#10;\text{with} \qquad \Phi=-\frac{M}{r}\Big\{1+\textcolor{darkred}{\sum_{\ell_*\geq 1}\sum_{m_*\leq \ell_*} Y^*_{\ell_* m_*}{}(\theta_{2*}, \varphi_{2*}) Y_{\ell_* m_*}(\theta,\varphi) F_{\ell_* m_*}(r)}\Big\}&#10;\]&#10;&#10;&#10;\end{document}" title="IguanaTex Picture Display">
            <a:extLst>
              <a:ext uri="{FF2B5EF4-FFF2-40B4-BE49-F238E27FC236}">
                <a16:creationId xmlns:a16="http://schemas.microsoft.com/office/drawing/2014/main" id="{C0197151-0853-BE2C-7C43-8190994BAEB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758" y="3016434"/>
            <a:ext cx="7324484" cy="693414"/>
          </a:xfrm>
          <a:prstGeom prst="rect">
            <a:avLst/>
          </a:prstGeom>
        </p:spPr>
      </p:pic>
      <p:pic>
        <p:nvPicPr>
          <p:cNvPr id="120" name="Picture 119" descr="\documentclass{article}&#10;\usepackage{amsmath}&#10;\usepackage{xcolor,upgreek,bm}&#10;\pagestyle{empty}&#10;\definecolor{darkred}{RGB}{150,0,0}&#10;&#10;&#10;\tracinglostchars=2&#10;&#10;&#10;\DeclareMathOperator\Res{Res}&#10;\newcommand*\diff{\mathop{}\!\mathrm{d}}&#10;&#10;&#10;%%%&#10;% Set up you text and math fonts&#10;%%%&#10;&#10;\usepackage[T1]{fontenc}&#10;\usepackage[utf8]{inputenc} % The default since 2018.&#10;\usepackage{tgpagella}&#10;\usepackage{eulerpx} % Loads Euler Fraktur and Script since 2021.&#10;\usepackage{eucal}&#10;&#10;\newcommand\BbbC{\ensuremath{\mathbb{C}}}&#10;\DeclareSymbolFont{eulerup}{U}{zeur}{m}{n}&#10;\DeclareMathSymbol{\uppi}{\mathalpha}{eulerup}{&quot;19}&#10;\DeclareMathSymbol{\upi}{\mathalpha}{eulerup}{&quot;69}&#10;&#10;&#10;\begin{document}&#10;&#10;\[&#10;\text{and} \qquad O^{L_*}=-\sum_{j=1}^2 \sum_{\ell'\geq 0} \frac{A_j}{\ell_*!\, \ell'!}\bm{z}_j^{\langle L_*\rangle}(t)\frac{{\rm d}}{{\rm d} t}\Big[\bm{z}_j^{\langle L'\rangle}(t)\partial_{L'}\psi(t,\bm{0}) \Big] \sim R^{\ell_*}&#10;\]&#10;&#10;\end{document}" title="IguanaTex Picture Display">
            <a:extLst>
              <a:ext uri="{FF2B5EF4-FFF2-40B4-BE49-F238E27FC236}">
                <a16:creationId xmlns:a16="http://schemas.microsoft.com/office/drawing/2014/main" id="{3F98D5C9-D036-DC0F-63F2-8B7D6CA74FC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444" y="4990069"/>
            <a:ext cx="7086809" cy="825889"/>
          </a:xfrm>
          <a:prstGeom prst="rect">
            <a:avLst/>
          </a:prstGeom>
        </p:spPr>
      </p:pic>
      <p:grpSp>
        <p:nvGrpSpPr>
          <p:cNvPr id="132" name="Group 131">
            <a:extLst>
              <a:ext uri="{FF2B5EF4-FFF2-40B4-BE49-F238E27FC236}">
                <a16:creationId xmlns:a16="http://schemas.microsoft.com/office/drawing/2014/main" id="{C1FE149B-591F-78F2-93C2-890B4988D697}"/>
              </a:ext>
            </a:extLst>
          </p:cNvPr>
          <p:cNvGrpSpPr/>
          <p:nvPr/>
        </p:nvGrpSpPr>
        <p:grpSpPr>
          <a:xfrm>
            <a:off x="2563457" y="1644120"/>
            <a:ext cx="8693082" cy="710973"/>
            <a:chOff x="2563457" y="1471600"/>
            <a:chExt cx="8693082" cy="710973"/>
          </a:xfrm>
        </p:grpSpPr>
        <p:pic>
          <p:nvPicPr>
            <p:cNvPr id="104" name="Picture 103" descr="\documentclass{article}&#10;\usepackage{amsmath}&#10;\usepackage{xcolor,upgreek,bm}&#10;\pagestyle{empty}&#10;\definecolor{darkred}{RGB}{150,0,0}&#10;&#10;&#10;\tracinglostchars=2&#10;&#10;&#10;\DeclareMathOperator\Res{Res}&#10;\newcommand*\diff{\mathop{}\!\mathrm{d}}&#10;&#10;&#10;%%%&#10;% Set up you text and math fonts&#10;%%%&#10;&#10;\usepackage[T1]{fontenc}&#10;\usepackage[utf8]{inputenc} % The default since 2018.&#10;\usepackage{tgpagella}&#10;\usepackage{eulerpx} % Loads Euler Fraktur and Script since 2021.&#10;\usepackage{eucal}&#10;&#10;\newcommand\BbbC{\ensuremath{\mathbb{C}}}&#10;\DeclareSymbolFont{eulerup}{U}{zeur}{m}{n}&#10;\DeclareMathSymbol{\uppi}{\mathalpha}{eulerup}{&quot;19}&#10;\DeclareMathSymbol{\upi}{\mathalpha}{eulerup}{&quot;69}&#10;&#10;&#10;\begin{document}&#10;&#10;\[&#10;\big[\Box_{\bm \eta}-m_\psi^2(1-2 \Phi)\big]\psi(x) =\textcolor{darkred}{-\sum_{\ell_*} (-1)^{\ell_*} O^{L_*}(t)\partial_{L_*} \delta^{(3)}(x)} &#10;\]&#10;&#10;\end{document}" title="IguanaTex Picture Display">
              <a:extLst>
                <a:ext uri="{FF2B5EF4-FFF2-40B4-BE49-F238E27FC236}">
                  <a16:creationId xmlns:a16="http://schemas.microsoft.com/office/drawing/2014/main" id="{2ADB8CE6-A8CF-57A2-2B01-57D070795106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3457" y="1471600"/>
              <a:ext cx="7319511" cy="710973"/>
            </a:xfrm>
            <a:prstGeom prst="rect">
              <a:avLst/>
            </a:prstGeom>
          </p:spPr>
        </p:pic>
        <p:pic>
          <p:nvPicPr>
            <p:cNvPr id="129" name="Picture 128" descr="\documentclass{article}&#10;\usepackage{amsmath}&#10;\usepackage{xcolor,upgreek,bm}&#10;\pagestyle{empty}&#10;\definecolor{darkred}{RGB}{150,0,0}&#10;&#10;&#10;\tracinglostchars=2&#10;&#10;&#10;\DeclareMathOperator\Res{Res}&#10;\newcommand*\diff{\mathop{}\!\mathrm{d}}&#10;&#10;&#10;%%%&#10;% Set up you text and math fonts&#10;%%%&#10;&#10;\usepackage[T1]{fontenc}&#10;\usepackage[utf8]{inputenc} % The default since 2018.&#10;\usepackage{tgpagella}&#10;\usepackage{eulerpx} % Loads Euler Fraktur and Script since 2021.&#10;\usepackage{eucal}&#10;&#10;\newcommand\BbbC{\ensuremath{\mathbb{C}}}&#10;\DeclareSymbolFont{eulerup}{U}{zeur}{m}{n}&#10;\DeclareMathSymbol{\uppi}{\mathalpha}{eulerup}{&quot;19}&#10;\DeclareMathSymbol{\upi}{\mathalpha}{eulerup}{&quot;69}&#10;&#10;&#10;\begin{document}&#10;&#10;\[&#10;\sim (R/\lambdabar_{\rm dB})^{\ell_*}&#10;\]&#10;&#10;\end{document}" title="IguanaTex Picture Display">
              <a:extLst>
                <a:ext uri="{FF2B5EF4-FFF2-40B4-BE49-F238E27FC236}">
                  <a16:creationId xmlns:a16="http://schemas.microsoft.com/office/drawing/2014/main" id="{C26AC1C0-D796-4330-F34D-B6F31A323A12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8304" y="1549968"/>
              <a:ext cx="1218235" cy="291494"/>
            </a:xfrm>
            <a:prstGeom prst="rect">
              <a:avLst/>
            </a:prstGeom>
          </p:spPr>
        </p:pic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824AC550-B08E-2E04-DBB1-48790B20DE0A}"/>
              </a:ext>
            </a:extLst>
          </p:cNvPr>
          <p:cNvSpPr txBox="1"/>
          <p:nvPr/>
        </p:nvSpPr>
        <p:spPr>
          <a:xfrm>
            <a:off x="7484880" y="5807332"/>
            <a:ext cx="4287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/>
              <a:t>Wong [2004.03570]</a:t>
            </a:r>
          </a:p>
        </p:txBody>
      </p:sp>
      <p:pic>
        <p:nvPicPr>
          <p:cNvPr id="16" name="Picture 15" descr="\documentclass{article}&#10;\usepackage{amsmath}&#10;\usepackage{xcolor,upgreek,bm}&#10;\pagestyle{empty}&#10;\definecolor{darkred}{RGB}{150,0,0}&#10;&#10;&#10;\tracinglostchars=2&#10;&#10;&#10;\DeclareMathOperator\Res{Res}&#10;\newcommand*\diff{\mathop{}\!\mathrm{d}}&#10;&#10;&#10;%%%&#10;% Set up you text and math fonts&#10;%%%&#10;&#10;\usepackage[T1]{fontenc}&#10;\usepackage[utf8]{inputenc} % The default since 2018.&#10;\usepackage{tgpagella}&#10;\usepackage{eulerpx} % Loads Euler Fraktur and Script since 2021.&#10;\usepackage{eucal}&#10;&#10;\newcommand\BbbC{\ensuremath{\mathbb{C}}}&#10;\DeclareSymbolFont{eulerup}{U}{zeur}{m}{n}&#10;\DeclareMathSymbol{\uppi}{\mathalpha}{eulerup}{&quot;19}&#10;\DeclareMathSymbol{\upi}{\mathalpha}{eulerup}{&quot;69}&#10;&#10;&#10;\begin{document}&#10;&#10;\[&#10;F_{\ell_* m_*}\equiv \frac{4\pi \alpha}{2 \ell_* +1} q_2 \Big[1+(-1)^{\ell_*} q_1 q_2^{\ell_* -1}\Big]\Big(\frac{r_{2*}}{r}\Big)^{\ell_*}\sim (R/\lambdabar_{\rm dB})^{\ell_*}&#10;\]&#10;&#10;\end{document}" title="IguanaTex Picture Display">
            <a:extLst>
              <a:ext uri="{FF2B5EF4-FFF2-40B4-BE49-F238E27FC236}">
                <a16:creationId xmlns:a16="http://schemas.microsoft.com/office/drawing/2014/main" id="{00122AAA-D6BE-190A-0A4B-A1293194DE0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809" y="3933852"/>
            <a:ext cx="6058116" cy="56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25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B8B14B9-BF7B-7D07-CDBA-C0A3DCCB7BFC}"/>
              </a:ext>
            </a:extLst>
          </p:cNvPr>
          <p:cNvSpPr txBox="1">
            <a:spLocks/>
          </p:cNvSpPr>
          <p:nvPr/>
        </p:nvSpPr>
        <p:spPr>
          <a:xfrm>
            <a:off x="778160" y="264121"/>
            <a:ext cx="10661901" cy="7129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3000" cap="small" dirty="0">
                <a:solidFill>
                  <a:srgbClr val="960000"/>
                </a:solidFill>
                <a:latin typeface="Palatino Linotype" panose="02040502050505030304" pitchFamily="18" charset="0"/>
              </a:rPr>
              <a:t>Perturbation Scheme </a:t>
            </a:r>
            <a:r>
              <a:rPr lang="pt-PT" sz="2400" cap="small" dirty="0">
                <a:latin typeface="Palatino Linotype" panose="02040502050505030304" pitchFamily="18" charset="0"/>
              </a:rPr>
              <a:t>(set-up)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CE5DAE-054A-97B4-A299-E5D22E636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9D5B-D6E4-41EA-94DC-1F69D890CCDA}" type="slidenum">
              <a:rPr lang="pt-PT" smtClean="0"/>
              <a:t>4</a:t>
            </a:fld>
            <a:endParaRPr lang="pt-PT"/>
          </a:p>
        </p:txBody>
      </p:sp>
      <p:pic>
        <p:nvPicPr>
          <p:cNvPr id="20" name="Picture 19" descr="\documentclass{article}&#10;\usepackage{amsmath}&#10;\usepackage{xcolor,upgreek,bm}&#10;\pagestyle{empty}&#10;\definecolor{darkred}{RGB}{150,0,0}&#10;&#10;&#10;\tracinglostchars=2&#10;&#10;&#10;\DeclareMathOperator\Res{Res}&#10;\newcommand*\diff{\mathop{}\!\mathrm{d}}&#10;&#10;&#10;%%%&#10;% Set up you text and math fonts&#10;%%%&#10;&#10;\usepackage[T1]{fontenc}&#10;\usepackage[utf8]{inputenc} % The default since 2018.&#10;\usepackage{tgpagella}&#10;\usepackage{eulerpx} % Loads Euler Fraktur and Script since 2021.&#10;\usepackage{eucal}&#10;&#10;\newcommand\BbbC{\ensuremath{\mathbb{C}}}&#10;\DeclareSymbolFont{eulerup}{U}{zeur}{m}{n}&#10;\DeclareMathSymbol{\uppi}{\mathalpha}{eulerup}{&quot;19}&#10;\DeclareMathSymbol{\upi}{\mathalpha}{eulerup}{&quot;69}&#10;&#10;&#10;\begin{document}&#10;&#10;\[&#10;\textcolor{darkred}{\epsilon} \equiv \frac{\lambdabar_{\rm dB}}{R}=\Big(\frac{\alpha}{\Omega R} \Big)^2 \qquad \implies \qquad \psi=\psi^{(0)}+ \sum_{\ell_*\geq 1} \sum_{m_*\leq \ell_*} \epsilon^{\ell_*} \psi^{(\ell_*,m_*)}&#10;\]&#10;&#10;\end{document}" title="IguanaTex Picture Display">
            <a:extLst>
              <a:ext uri="{FF2B5EF4-FFF2-40B4-BE49-F238E27FC236}">
                <a16:creationId xmlns:a16="http://schemas.microsoft.com/office/drawing/2014/main" id="{293444B0-5B70-8C6E-9B9C-3B5098A4BD2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145" y="1270386"/>
            <a:ext cx="7031710" cy="691782"/>
          </a:xfrm>
          <a:prstGeom prst="rect">
            <a:avLst/>
          </a:prstGeom>
        </p:spPr>
      </p:pic>
      <p:pic>
        <p:nvPicPr>
          <p:cNvPr id="83" name="Picture 82" descr="\documentclass{article}&#10;\usepackage{amsmath}&#10;\usepackage{xcolor,upgreek,bm}&#10;\pagestyle{empty}&#10;\definecolor{darkred}{RGB}{150,0,0}&#10;&#10;&#10;\tracinglostchars=2&#10;&#10;&#10;\DeclareMathOperator\Res{Res}&#10;\newcommand*\diff{\mathop{}\!\mathrm{d}}&#10;&#10;&#10;%%%&#10;% Set up you text and math fonts&#10;%%%&#10;&#10;\usepackage[T1]{fontenc}&#10;\usepackage[utf8]{inputenc} % The default since 2018.&#10;\usepackage{tgpagella}&#10;\usepackage{eulerpx} % Loads Euler Fraktur and Script since 2021.&#10;\usepackage{eucal}&#10;&#10;\newcommand\BbbC{\ensuremath{\mathbb{C}}}&#10;\DeclareSymbolFont{eulerup}{U}{zeur}{m}{n}&#10;\DeclareMathSymbol{\uppi}{\mathalpha}{eulerup}{&quot;19}&#10;\DeclareMathSymbol{\upi}{\mathalpha}{eulerup}{&quot;69}&#10;&#10;&#10;\begin{document}&#10;&#10;\[&#10;\text{Radiation states } (\omega^2&gt;m_\psi^2):\qquad R^\pm_\ell(k;r)\equiv \frac{H^\pm_\ell (\xi, k r)}{\pm i k r}, \;\; \text{where} \;\; \xi \equiv \alpha \mu/k&#10;\]&#10;&#10;\end{document}" title="IguanaTex Picture Display">
            <a:extLst>
              <a:ext uri="{FF2B5EF4-FFF2-40B4-BE49-F238E27FC236}">
                <a16:creationId xmlns:a16="http://schemas.microsoft.com/office/drawing/2014/main" id="{97FB8D0A-6C70-46D4-B29B-EAA9B119EB8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37" y="3861357"/>
            <a:ext cx="8101482" cy="586236"/>
          </a:xfrm>
          <a:prstGeom prst="rect">
            <a:avLst/>
          </a:prstGeom>
        </p:spPr>
      </p:pic>
      <p:pic>
        <p:nvPicPr>
          <p:cNvPr id="101" name="Picture 100" descr="\documentclass{article}&#10;\usepackage{amsmath}&#10;\usepackage{xcolor,upgreek,bm}&#10;\pagestyle{empty}&#10;\definecolor{darkred}{RGB}{150,0,0}&#10;&#10;&#10;\tracinglostchars=2&#10;&#10;&#10;\DeclareMathOperator\Res{Res}&#10;\newcommand*\diff{\mathop{}\!\mathrm{d}}&#10;&#10;&#10;%%%&#10;% Set up you text and math fonts&#10;%%%&#10;&#10;\usepackage[T1]{fontenc}&#10;\usepackage[utf8]{inputenc} % The default since 2018.&#10;\usepackage{tgpagella}&#10;\usepackage{eulerpx} % Loads Euler Fraktur and Script since 2021.&#10;\usepackage{eucal}&#10;&#10;\newcommand\BbbC{\ensuremath{\mathbb{C}}}&#10;\DeclareSymbolFont{eulerup}{U}{zeur}{m}{n}&#10;\DeclareMathSymbol{\uppi}{\mathalpha}{eulerup}{&quot;19}&#10;\DeclareMathSymbol{\upi}{\mathalpha}{eulerup}{&quot;69}&#10;&#10;&#10;\begin{document}&#10;&#10;\[&#10;\psi^{(0)}(x)\equiv R(r)Y_{\ell m}(\theta,\varphi)e^{-i\omega t} \qquad \qquad k^2\equiv \begin{cases}&#10;\text{sgn}(\omega)\sqrt{\omega^2-m_\psi^2},\quad k^2\geq 0 \\&#10;i \sqrt{m_\psi^2-\omega^2}, \quad k^2\leq 0&#10;\end{cases}&#10;\]&#10;&#10;\end{document}" title="IguanaTex Picture Display">
            <a:extLst>
              <a:ext uri="{FF2B5EF4-FFF2-40B4-BE49-F238E27FC236}">
                <a16:creationId xmlns:a16="http://schemas.microsoft.com/office/drawing/2014/main" id="{3BC13CE0-B6D3-8E99-CD8C-8C132D4712E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152" y="2488096"/>
            <a:ext cx="7187744" cy="887099"/>
          </a:xfrm>
          <a:prstGeom prst="rect">
            <a:avLst/>
          </a:prstGeom>
        </p:spPr>
      </p:pic>
      <p:pic>
        <p:nvPicPr>
          <p:cNvPr id="103" name="Picture 102" descr="\documentclass{article}&#10;\usepackage{amsmath}&#10;\usepackage{xcolor,upgreek,bm}&#10;\pagestyle{empty}&#10;\definecolor{darkred}{RGB}{150,0,0}&#10;&#10;&#10;\tracinglostchars=2&#10;&#10;&#10;\DeclareMathOperator\Res{Res}&#10;\newcommand*\diff{\mathop{}\!\mathrm{d}}&#10;&#10;&#10;%%%&#10;% Set up you text and math fonts&#10;%%%&#10;&#10;\usepackage[T1]{fontenc}&#10;\usepackage[utf8]{inputenc} % The default since 2018.&#10;\usepackage{tgpagella}&#10;\usepackage{eulerpx} % Loads Euler Fraktur and Script since 2021.&#10;\usepackage{eucal}&#10;&#10;\newcommand\BbbC{\ensuremath{\mathbb{C}}}&#10;\DeclareSymbolFont{eulerup}{U}{zeur}{m}{n}&#10;\DeclareMathSymbol{\uppi}{\mathalpha}{eulerup}{&quot;19}&#10;\DeclareMathSymbol{\upi}{\mathalpha}{eulerup}{&quot;69}&#10;&#10;&#10;\begin{document}&#10;&#10;\[&#10;\text{Yukawa states } (\omega^2\leq m_\psi^2): \qquad  \text{analytic continuation of } R^+_\ell &#10;\]&#10;&#10;\end{document}" title="IguanaTex Picture Display">
            <a:extLst>
              <a:ext uri="{FF2B5EF4-FFF2-40B4-BE49-F238E27FC236}">
                <a16:creationId xmlns:a16="http://schemas.microsoft.com/office/drawing/2014/main" id="{CA16AE0E-9194-2D19-A43D-C236C6B10E6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44" y="4687189"/>
            <a:ext cx="6571615" cy="362103"/>
          </a:xfrm>
          <a:prstGeom prst="rect">
            <a:avLst/>
          </a:prstGeom>
        </p:spPr>
      </p:pic>
      <p:pic>
        <p:nvPicPr>
          <p:cNvPr id="99" name="Picture 98" descr="\documentclass{article}&#10;\usepackage{amsmath}&#10;\usepackage{xcolor,upgreek,bm}&#10;\pagestyle{empty}&#10;\definecolor{darkred}{RGB}{150,0,0}&#10;&#10;&#10;\tracinglostchars=2&#10;&#10;&#10;\DeclareMathOperator\Res{Res}&#10;\newcommand*\diff{\mathop{}\!\mathrm{d}}&#10;&#10;&#10;%%%&#10;% Set up you text and math fonts&#10;%%%&#10;&#10;\usepackage[T1]{fontenc}&#10;\usepackage[utf8]{inputenc} % The default since 2018.&#10;\usepackage{tgpagella}&#10;\usepackage{eulerpx} % Loads Euler Fraktur and Script since 2021.&#10;\usepackage{eucal}&#10;&#10;\newcommand\BbbC{\ensuremath{\mathbb{C}}}&#10;\DeclareSymbolFont{eulerup}{U}{zeur}{m}{n}&#10;\DeclareMathSymbol{\uppi}{\mathalpha}{eulerup}{&quot;19}&#10;\DeclareMathSymbol{\upi}{\mathalpha}{eulerup}{&quot;69}&#10;&#10;&#10;\begin{document}&#10;&#10;\[&#10;\text{Bound states } (\omega^2\leq m_\psi^2): \qquad R_{n \ell}\equiv  \sqrt{\big(\tfrac{2 \alpha m_\psi}{n}\big)^3 \tfrac{(n-\ell-1)!}{2n (n+\ell)!}}x^\ell e^{- x/2}L_{n-\ell-1}^{2 \ell+1}(x), \;\; \text{w/} \;\; x\equiv 2 \alpha m_\psi r/n&#10;\]&#10;&#10;\end{document}" title="IguanaTex Picture Display">
            <a:extLst>
              <a:ext uri="{FF2B5EF4-FFF2-40B4-BE49-F238E27FC236}">
                <a16:creationId xmlns:a16="http://schemas.microsoft.com/office/drawing/2014/main" id="{85899746-1F89-7A8A-DD6B-41D93AD1B9C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37" y="5235667"/>
            <a:ext cx="10341394" cy="500025"/>
          </a:xfrm>
          <a:prstGeom prst="rect">
            <a:avLst/>
          </a:prstGeom>
        </p:spPr>
      </p:pic>
      <p:pic>
        <p:nvPicPr>
          <p:cNvPr id="97" name="Picture 96" descr="\documentclass{article}&#10;\usepackage{amsmath}&#10;\usepackage{xcolor,upgreek,bm}&#10;\pagestyle{empty}&#10;\definecolor{darkred}{RGB}{150,0,0}&#10;&#10;&#10;\tracinglostchars=2&#10;&#10;&#10;\DeclareMathOperator\Res{Res}&#10;\newcommand*\diff{\mathop{}\!\mathrm{d}}&#10;&#10;&#10;%%%&#10;% Set up you text and math fonts&#10;%%%&#10;&#10;\usepackage[T1]{fontenc}&#10;\usepackage[utf8]{inputenc} % The default since 2018.&#10;\usepackage{tgpagella}&#10;\usepackage{eulerpx} % Loads Euler Fraktur and Script since 2021.&#10;\usepackage{eucal}&#10;&#10;\newcommand\BbbC{\ensuremath{\mathbb{C}}}&#10;\DeclareSymbolFont{eulerup}{U}{zeur}{m}{n}&#10;\DeclareMathSymbol{\uppi}{\mathalpha}{eulerup}{&quot;19}&#10;\DeclareMathSymbol{\upi}{\mathalpha}{eulerup}{&quot;69}&#10;&#10;&#10;\begin{document}&#10;&#10;\[&#10;\xi=i\, n\implies \omega=\pm m_\psi[1-\alpha^2/(2 n^2)]&#10;\]&#10;&#10;\end{document}" title="IguanaTex Picture Display">
            <a:extLst>
              <a:ext uri="{FF2B5EF4-FFF2-40B4-BE49-F238E27FC236}">
                <a16:creationId xmlns:a16="http://schemas.microsoft.com/office/drawing/2014/main" id="{7D630D5A-549D-78E7-CAE6-2208C3648E5B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469" y="5906285"/>
            <a:ext cx="3653008" cy="27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378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B8B14B9-BF7B-7D07-CDBA-C0A3DCCB7BFC}"/>
              </a:ext>
            </a:extLst>
          </p:cNvPr>
          <p:cNvSpPr txBox="1">
            <a:spLocks/>
          </p:cNvSpPr>
          <p:nvPr/>
        </p:nvSpPr>
        <p:spPr>
          <a:xfrm>
            <a:off x="778160" y="264121"/>
            <a:ext cx="10661901" cy="7129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3000" cap="small" dirty="0">
                <a:solidFill>
                  <a:srgbClr val="960000"/>
                </a:solidFill>
                <a:latin typeface="Palatino Linotype" panose="02040502050505030304" pitchFamily="18" charset="0"/>
              </a:rPr>
              <a:t>Perturbation Scheme </a:t>
            </a:r>
            <a:r>
              <a:rPr lang="pt-PT" sz="2400" cap="small" dirty="0">
                <a:latin typeface="Palatino Linotype" panose="02040502050505030304" pitchFamily="18" charset="0"/>
              </a:rPr>
              <a:t>(solution)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CE5DAE-054A-97B4-A299-E5D22E636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9D5B-D6E4-41EA-94DC-1F69D890CCDA}" type="slidenum">
              <a:rPr lang="pt-PT" smtClean="0"/>
              <a:t>5</a:t>
            </a:fld>
            <a:endParaRPr lang="pt-PT"/>
          </a:p>
        </p:txBody>
      </p:sp>
      <p:pic>
        <p:nvPicPr>
          <p:cNvPr id="76" name="Picture 75" descr="\documentclass{article}&#10;\usepackage{amsmath}&#10;\usepackage{xcolor,upgreek,bm}&#10;\pagestyle{empty}&#10;\definecolor{darkred}{RGB}{150,0,0}&#10;&#10;&#10;\tracinglostchars=2&#10;&#10;&#10;\DeclareMathOperator\Res{Res}&#10;\newcommand*\diff{\mathop{}\!\mathrm{d}}&#10;&#10;&#10;%%%&#10;% Set up you text and math fonts&#10;%%%&#10;&#10;\usepackage[T1]{fontenc}&#10;\usepackage[utf8]{inputenc} % The default since 2018.&#10;\usepackage{tgpagella}&#10;\usepackage{eulerpx} % Loads Euler Fraktur and Script since 2021.&#10;\usepackage{eucal}&#10;&#10;\newcommand\BbbC{\ensuremath{\mathbb{C}}}&#10;\DeclareSymbolFont{eulerup}{U}{zeur}{m}{n}&#10;\DeclareMathSymbol{\uppi}{\mathalpha}{eulerup}{&quot;19}&#10;\DeclareMathSymbol{\upi}{\mathalpha}{eulerup}{&quot;69}&#10;&#10;&#10;\begin{document}&#10;&#10;\[&#10;\psi^{(0)}=\sum_{\ell,m} \int_{m_\psi}^\infty \frac{{\rm d}\omega}{2\pi}\, \mathcal{I}_{\omega \ell m} [\psi_{\ell m}^+ + \psi^-_{\ell m}](k;x)+ (2 m_\psi)^{-\frac{1}{2}}\sum_{n \ell m} c^{(0)}_{n \ell m}\psi_{n \ell m}(x)\;\;+\;\;\text{c.c.}&#10;\]&#10;&#10;\end{document}" title="IguanaTex Picture Display">
            <a:extLst>
              <a:ext uri="{FF2B5EF4-FFF2-40B4-BE49-F238E27FC236}">
                <a16:creationId xmlns:a16="http://schemas.microsoft.com/office/drawing/2014/main" id="{D5616947-59F3-6E8E-3C5A-8CCE6A7CDC7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590" y="1228795"/>
            <a:ext cx="8736361" cy="744963"/>
          </a:xfrm>
          <a:prstGeom prst="rect">
            <a:avLst/>
          </a:prstGeom>
        </p:spPr>
      </p:pic>
      <p:pic>
        <p:nvPicPr>
          <p:cNvPr id="74" name="Picture 73" descr="\documentclass{article}&#10;\usepackage{amsmath}&#10;\usepackage{xcolor,upgreek,bm}&#10;\pagestyle{empty}&#10;\definecolor{darkred}{RGB}{150,0,0}&#10;&#10;&#10;\tracinglostchars=2&#10;&#10;&#10;\DeclareMathOperator\Res{Res}&#10;\newcommand*\diff{\mathop{}\!\mathrm{d}}&#10;&#10;&#10;%%%&#10;% Set up you text and math fonts&#10;%%%&#10;&#10;\usepackage[T1]{fontenc}&#10;\usepackage[utf8]{inputenc} % The default since 2018.&#10;\usepackage{tgpagella}&#10;\usepackage{eulerpx} % Loads Euler Fraktur and Script since 2021.&#10;\usepackage{eucal}&#10;&#10;\newcommand\BbbC{\ensuremath{\mathbb{C}}}&#10;\DeclareSymbolFont{eulerup}{U}{zeur}{m}{n}&#10;\DeclareMathSymbol{\uppi}{\mathalpha}{eulerup}{&quot;19}&#10;\DeclareMathSymbol{\upi}{\mathalpha}{eulerup}{&quot;69}&#10;&#10;&#10;\begin{document}&#10;&#10;\begin{align*}&#10;O^{(0)}_{\ell m}(t)&amp;=\sum_{u',j}(\cdots) A_j r_j^{\ell+\ell'}\tfrac{{\rm d}^\ell}{{\rm d} r^\ell}[R^+_\ell+R^-_\ell](k';0)\textcolor{darkred}{(m' \Omega-\omega')} \mathcal{I}_{u'} e^{-i[\omega'+(m-m')\Omega]t}\\&#10;&amp;\quad+(2 m_\psi)^{-\frac{1}{2}}\sum_{v',j}(\cdots) A_j r_j^{\ell+\ell'}\tfrac{{\rm d}^\ell}{{\rm d} r^\ell}[R_{v'}](0)\textcolor{darkred}{(m' \Omega-\omega')} c^{(0)}_{v'} e^{-i[\omega'+(m-m')\Omega]t}&#10;\end{align*}&#10;&#10;\end{document}" title="IguanaTex Picture Display">
            <a:extLst>
              <a:ext uri="{FF2B5EF4-FFF2-40B4-BE49-F238E27FC236}">
                <a16:creationId xmlns:a16="http://schemas.microsoft.com/office/drawing/2014/main" id="{E0981942-ABEC-30FD-E257-889A0C4BFEB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190" y="2568710"/>
            <a:ext cx="7787616" cy="1244516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0A3B6B58-273E-98EA-AB26-2D832CDAE32D}"/>
              </a:ext>
            </a:extLst>
          </p:cNvPr>
          <p:cNvSpPr txBox="1"/>
          <p:nvPr/>
        </p:nvSpPr>
        <p:spPr>
          <a:xfrm>
            <a:off x="7993839" y="3589223"/>
            <a:ext cx="4287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/>
              <a:t>Wong [2004.03570]</a:t>
            </a:r>
          </a:p>
        </p:txBody>
      </p:sp>
      <p:pic>
        <p:nvPicPr>
          <p:cNvPr id="52" name="Picture 51" descr="\documentclass{article}&#10;\usepackage{amsmath}&#10;\usepackage{xcolor,upgreek,bm}&#10;\pagestyle{empty}&#10;\definecolor{darkred}{RGB}{150,0,0}&#10;&#10;&#10;\tracinglostchars=2&#10;&#10;&#10;\DeclareMathOperator\Res{Res}&#10;\newcommand*\diff{\mathop{}\!\mathrm{d}}&#10;&#10;&#10;%%%&#10;% Set up you text and math fonts&#10;%%%&#10;&#10;\usepackage[T1]{fontenc}&#10;\usepackage[utf8]{inputenc} % The default since 2018.&#10;\usepackage{tgpagella}&#10;\usepackage{eulerpx} % Loads Euler Fraktur and Script since 2021.&#10;\usepackage{eucal}&#10;&#10;\newcommand\BbbC{\ensuremath{\mathbb{C}}}&#10;\DeclareSymbolFont{eulerup}{U}{zeur}{m}{n}&#10;\DeclareMathSymbol{\uppi}{\mathalpha}{eulerup}{&quot;19}&#10;\DeclareMathSymbol{\upi}{\mathalpha}{eulerup}{&quot;69}&#10;&#10;&#10;\begin{document}&#10;&#10;\[&#10;G(x,x')=\sum_{\ell, m} \int \frac{{\rm d}\omega}{2\pi}\, G_{\omega \ell}(r,r') Y_{\ell m}(\theta,\varphi)Y^*_{\ell' m'}(\theta',\varphi')e^{-i \omega(t-t')}&#10;\]&#10;&#10;\end{document}" title="IguanaTex Picture Display">
            <a:extLst>
              <a:ext uri="{FF2B5EF4-FFF2-40B4-BE49-F238E27FC236}">
                <a16:creationId xmlns:a16="http://schemas.microsoft.com/office/drawing/2014/main" id="{0A97F346-4588-4288-3C81-A4A3C89390C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556" y="4284868"/>
            <a:ext cx="6026887" cy="629789"/>
          </a:xfrm>
          <a:prstGeom prst="rect">
            <a:avLst/>
          </a:prstGeom>
        </p:spPr>
      </p:pic>
      <p:pic>
        <p:nvPicPr>
          <p:cNvPr id="58" name="Picture 57" descr="\documentclass{article}&#10;\usepackage{amsmath}&#10;\usepackage{xcolor,upgreek,bm}&#10;\pagestyle{empty}&#10;\definecolor{darkred}{RGB}{150,0,0}&#10;&#10;&#10;\tracinglostchars=2&#10;&#10;&#10;\DeclareMathOperator\Res{Res}&#10;\newcommand*\diff{\mathop{}\!\mathrm{d}}&#10;&#10;&#10;%%%&#10;% Set up you text and math fonts&#10;%%%&#10;&#10;\usepackage[T1]{fontenc}&#10;\usepackage[utf8]{inputenc} % The default since 2018.&#10;\usepackage{tgpagella}&#10;\usepackage{eulerpx} % Loads Euler Fraktur and Script since 2021.&#10;\usepackage{eucal}&#10;&#10;\newcommand\BbbC{\ensuremath{\mathbb{C}}}&#10;\DeclareSymbolFont{eulerup}{U}{zeur}{m}{n}&#10;\DeclareMathSymbol{\uppi}{\mathalpha}{eulerup}{&quot;19}&#10;\DeclareMathSymbol{\upi}{\mathalpha}{eulerup}{&quot;69}&#10;&#10;&#10;\begin{document}&#10;&#10;\[&#10;\text{where}\quad G_{\omega \ell}(r,r')=(-2i k)\frac{\Gamma(\ell+1+i\chi)}{(2 \ell+1)!}\frac{W_{-i \xi,\ell+\frac{1}{2}}(-2 i k r_&gt;)}{-2 i k r_&gt;}\frac{M_{-i \xi,\ell+\frac{1}{2}}(-2 i k r_&lt;)}{-2 i k r_&lt;}&#10;\]&#10;&#10;\end{document}" title="IguanaTex Picture Display">
            <a:extLst>
              <a:ext uri="{FF2B5EF4-FFF2-40B4-BE49-F238E27FC236}">
                <a16:creationId xmlns:a16="http://schemas.microsoft.com/office/drawing/2014/main" id="{F9B8DDD6-7AA9-985E-119B-A0C85C6F7AF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965" y="4965978"/>
            <a:ext cx="7579801" cy="619098"/>
          </a:xfrm>
          <a:prstGeom prst="rect">
            <a:avLst/>
          </a:prstGeom>
        </p:spPr>
      </p:pic>
      <p:pic>
        <p:nvPicPr>
          <p:cNvPr id="64" name="Picture 63" descr="\documentclass{article}&#10;\usepackage{amsmath}&#10;\usepackage{xcolor,upgreek,bm}&#10;\pagestyle{empty}&#10;\definecolor{darkred}{RGB}{150,0,0}&#10;&#10;&#10;\tracinglostchars=2&#10;&#10;&#10;\DeclareMathOperator\Res{Res}&#10;\newcommand*\diff{\mathop{}\!\mathrm{d}}&#10;&#10;&#10;%%%&#10;% Set up you text and math fonts&#10;%%%&#10;&#10;\usepackage[T1]{fontenc}&#10;\usepackage[utf8]{inputenc} % The default since 2018.&#10;\usepackage{tgpagella}&#10;\usepackage{eulerpx} % Loads Euler Fraktur and Script since 2021.&#10;\usepackage{eucal}&#10;&#10;\newcommand\BbbC{\ensuremath{\mathbb{C}}}&#10;\DeclareSymbolFont{eulerup}{U}{zeur}{m}{n}&#10;\DeclareMathSymbol{\uppi}{\mathalpha}{eulerup}{&quot;19}&#10;\DeclareMathSymbol{\upi}{\mathalpha}{eulerup}{&quot;69}&#10;&#10;&#10;\begin{document}&#10;&#10;\[&#10;\text{and} \quad r_&gt;\equiv \max(r,r'), \quad r_&lt;\equiv \min(r,r')&#10;\]&#10;&#10;\end{document}" title="IguanaTex Picture Display">
            <a:extLst>
              <a:ext uri="{FF2B5EF4-FFF2-40B4-BE49-F238E27FC236}">
                <a16:creationId xmlns:a16="http://schemas.microsoft.com/office/drawing/2014/main" id="{5B2A4FFC-B287-2444-4801-32D020FBABBB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863" y="5786045"/>
            <a:ext cx="3795758" cy="22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489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B8B14B9-BF7B-7D07-CDBA-C0A3DCCB7BFC}"/>
              </a:ext>
            </a:extLst>
          </p:cNvPr>
          <p:cNvSpPr txBox="1">
            <a:spLocks/>
          </p:cNvSpPr>
          <p:nvPr/>
        </p:nvSpPr>
        <p:spPr>
          <a:xfrm>
            <a:off x="778160" y="264121"/>
            <a:ext cx="10661901" cy="7129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3000" cap="small" dirty="0">
                <a:solidFill>
                  <a:srgbClr val="960000"/>
                </a:solidFill>
                <a:latin typeface="Palatino Linotype" panose="02040502050505030304" pitchFamily="18" charset="0"/>
              </a:rPr>
              <a:t>Perturbation </a:t>
            </a:r>
            <a:r>
              <a:rPr lang="pt-PT" sz="3000" cap="small">
                <a:solidFill>
                  <a:srgbClr val="960000"/>
                </a:solidFill>
                <a:latin typeface="Palatino Linotype" panose="02040502050505030304" pitchFamily="18" charset="0"/>
              </a:rPr>
              <a:t>Scheme </a:t>
            </a:r>
            <a:r>
              <a:rPr lang="pt-PT" sz="2400" cap="small">
                <a:latin typeface="Palatino Linotype" panose="02040502050505030304" pitchFamily="18" charset="0"/>
              </a:rPr>
              <a:t>(final solution</a:t>
            </a:r>
            <a:r>
              <a:rPr lang="pt-PT" sz="2400" cap="small" dirty="0">
                <a:latin typeface="Palatino Linotype" panose="02040502050505030304" pitchFamily="18" charset="0"/>
              </a:rPr>
              <a:t>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CE5DAE-054A-97B4-A299-E5D22E636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9D5B-D6E4-41EA-94DC-1F69D890CCDA}" type="slidenum">
              <a:rPr lang="pt-PT" smtClean="0"/>
              <a:t>6</a:t>
            </a:fld>
            <a:endParaRPr lang="pt-PT"/>
          </a:p>
        </p:txBody>
      </p:sp>
      <p:pic>
        <p:nvPicPr>
          <p:cNvPr id="50" name="Picture 49" descr="\documentclass{article}&#10;\usepackage{amsmath}&#10;\usepackage{xcolor,upgreek,bm}&#10;\pagestyle{empty}&#10;\definecolor{darkred}{RGB}{150,0,0}&#10;&#10;&#10;\tracinglostchars=2&#10;&#10;&#10;\DeclareMathOperator\Res{Res}&#10;\newcommand*\diff{\mathop{}\!\mathrm{d}}&#10;&#10;&#10;%%%&#10;% Set up you text and math fonts&#10;%%%&#10;&#10;\usepackage[T1]{fontenc}&#10;\usepackage[utf8]{inputenc} % The default since 2018.&#10;\usepackage{tgpagella}&#10;\usepackage{eulerpx} % Loads Euler Fraktur and Script since 2021.&#10;\usepackage{eucal}&#10;&#10;\newcommand\BbbC{\ensuremath{\mathbb{C}}}&#10;\DeclareSymbolFont{eulerup}{U}{zeur}{m}{n}&#10;\DeclareMathSymbol{\uppi}{\mathalpha}{eulerup}{&quot;19}&#10;\DeclareMathSymbol{\upi}{\mathalpha}{eulerup}{&quot;69}&#10;&#10;&#10;\begin{document}&#10;&#10;\begin{align*}&#10;\phi^{(1)}(x)&amp;\supseteq \sum_{\ell m}Y_{\ell m}(\theta, \varphi)\int \frac{{\rm d}\omega}{2\pi} G_{\omega \ell}(r,r')\\ &#10;&amp;\quad\times\int {\rm d}t' \,e^{-i \omega (t-t')}\left[(-1)^{\ell_*+1} O_{\ell m}^{(0)} \partial_{r'} \delta(r')-2\alpha\frac{m_\psi}{r'}F_{\ell m}(r')Y^*_{\ell m}(\theta_2,\varphi_2)\psi^{(0)} \right](t')&#10;\end{align*} &#10;&#10;\end{document}" title="IguanaTex Picture Display">
            <a:extLst>
              <a:ext uri="{FF2B5EF4-FFF2-40B4-BE49-F238E27FC236}">
                <a16:creationId xmlns:a16="http://schemas.microsoft.com/office/drawing/2014/main" id="{0A55575D-8BAB-4AF9-11F0-727C65E865E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569" y="2723064"/>
            <a:ext cx="9280862" cy="141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4512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7,7128"/>
  <p:tag name="ORIGINALWIDTH" val="2234,721"/>
  <p:tag name="OUTPUTTYPE" val="PNG"/>
  <p:tag name="IGUANATEXVERSION" val="161"/>
  <p:tag name="LATEXADDIN" val="\documentclass{article}&#10;\usepackage{amsmath}&#10;\usepackage{xcolor}&#10;\pagestyle{empty}&#10;\definecolor{darkred}{RGB}{150,0,0}&#10;&#10;&#10;\tracinglostchars=2&#10;&#10;&#10;\DeclareMathOperator\Res{Res}&#10;\newcommand*\diff{\mathop{}\!\mathrm{d}}&#10;&#10;&#10;%%%&#10;% Set up you text and math fonts&#10;%%%&#10;&#10;\usepackage[T1]{fontenc}&#10;\usepackage[utf8]{inputenc} % The default since 2018.&#10;\usepackage{tgpagella}&#10;\usepackage{eulerpx} % Loads Euler Fraktur and Script since 2021.&#10;\usepackage{eucal}&#10;&#10;\newcommand\BbbC{\ensuremath{\mathbb{C}}}&#10;\DeclareSymbolFont{eulerup}{U}{zeur}{m}{n}&#10;\DeclareMathSymbol{\uppi}{\mathalpha}{eulerup}{&quot;19}&#10;\DeclareMathSymbol{\upi}{\mathalpha}{eulerup}{&quot;69}&#10;&#10;&#10;\begin{document}&#10;&#10;\[&#10;\lambdabar_{dB}\equiv \frac{\hbar}{m_\psi v}\overset{v\sim \alpha}{\sim}\frac{M}{\alpha^2}\gg R \implies \textcolor{darkred}{\frac{R}{M}\ll \alpha^{-2}}&#10;\]&#10;&#10;\end{document}"/>
  <p:tag name="IGUANATEXSIZE" val="20"/>
  <p:tag name="IGUANATEXCURSOR" val="767"/>
  <p:tag name="TRANSPARENCY" val="True"/>
  <p:tag name="LATEXENGINEID" val="0"/>
  <p:tag name="TEMPFOLDER" val="C:\Users\rodrigo\Downloads\"/>
  <p:tag name="LATEXFORMHEIGHT" val="320"/>
  <p:tag name="LATEXFORMWIDTH" val="385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7,2141"/>
  <p:tag name="ORIGINALWIDTH" val="3983,502"/>
  <p:tag name="OUTPUTTYPE" val="PNG"/>
  <p:tag name="IGUANATEXVERSION" val="161"/>
  <p:tag name="LATEXADDIN" val="\documentclass{article}&#10;\usepackage{amsmath}&#10;\usepackage{xcolor,upgreek,bm}&#10;\pagestyle{empty}&#10;\definecolor{darkred}{RGB}{150,0,0}&#10;&#10;&#10;\tracinglostchars=2&#10;&#10;&#10;\DeclareMathOperator\Res{Res}&#10;\newcommand*\diff{\mathop{}\!\mathrm{d}}&#10;&#10;&#10;%%%&#10;% Set up you text and math fonts&#10;%%%&#10;&#10;\usepackage[T1]{fontenc}&#10;\usepackage[utf8]{inputenc} % The default since 2018.&#10;\usepackage{tgpagella}&#10;\usepackage{eulerpx} % Loads Euler Fraktur and Script since 2021.&#10;\usepackage{eucal}&#10;&#10;\newcommand\BbbC{\ensuremath{\mathbb{C}}}&#10;\DeclareSymbolFont{eulerup}{U}{zeur}{m}{n}&#10;\DeclareMathSymbol{\uppi}{\mathalpha}{eulerup}{&quot;19}&#10;\DeclareMathSymbol{\upi}{\mathalpha}{eulerup}{&quot;69}&#10;&#10;&#10;\begin{document}&#10;&#10;\[&#10;\text{Radiation states } (\omega^2&gt;m_\psi^2):\qquad R^\pm_\ell(k;r)\equiv \frac{H^\pm_\ell (\xi, k r)}{\pm i k r}, \;\; \text{where} \;\; \xi \equiv \alpha \mu/k&#10;\]&#10;&#10;\end{document}"/>
  <p:tag name="IGUANATEXSIZE" val="20"/>
  <p:tag name="IGUANATEXCURSOR" val="787"/>
  <p:tag name="TRANSPARENCY" val="True"/>
  <p:tag name="LATEXENGINEID" val="0"/>
  <p:tag name="TEMPFOLDER" val="C:\Users\rodrigo\Downloads\"/>
  <p:tag name="LATEXFORMHEIGHT" val="320"/>
  <p:tag name="LATEXFORMWIDTH" val="385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83,6895"/>
  <p:tag name="ORIGINALWIDTH" val="3929,509"/>
  <p:tag name="OUTPUTTYPE" val="PNG"/>
  <p:tag name="IGUANATEXVERSION" val="161"/>
  <p:tag name="LATEXADDIN" val="\documentclass{article}&#10;\usepackage{amsmath}&#10;\usepackage{xcolor,upgreek,bm}&#10;\pagestyle{empty}&#10;\definecolor{darkred}{RGB}{150,0,0}&#10;&#10;&#10;\tracinglostchars=2&#10;&#10;&#10;\DeclareMathOperator\Res{Res}&#10;\newcommand*\diff{\mathop{}\!\mathrm{d}}&#10;&#10;&#10;%%%&#10;% Set up you text and math fonts&#10;%%%&#10;&#10;\usepackage[T1]{fontenc}&#10;\usepackage[utf8]{inputenc} % The default since 2018.&#10;\usepackage{tgpagella}&#10;\usepackage{eulerpx} % Loads Euler Fraktur and Script since 2021.&#10;\usepackage{eucal}&#10;&#10;\newcommand\BbbC{\ensuremath{\mathbb{C}}}&#10;\DeclareSymbolFont{eulerup}{U}{zeur}{m}{n}&#10;\DeclareMathSymbol{\uppi}{\mathalpha}{eulerup}{&quot;19}&#10;\DeclareMathSymbol{\upi}{\mathalpha}{eulerup}{&quot;69}&#10;&#10;&#10;\begin{document}&#10;&#10;\[&#10;\psi^{(0)}(x)\equiv R(r)Y_{\ell m}(\theta,\varphi)e^{-i\omega t} \qquad \qquad k^2\equiv \begin{cases}&#10;\text{sgn}(\omega)\sqrt{\omega^2-m_\psi^2},\quad k^2\geq 0 \\&#10;i \sqrt{m_\psi^2-\omega^2}, \quad k^2\leq 0&#10;\end{cases}&#10;\]&#10;&#10;\end{document}"/>
  <p:tag name="IGUANATEXSIZE" val="18"/>
  <p:tag name="IGUANATEXCURSOR" val="823"/>
  <p:tag name="TRANSPARENCY" val="True"/>
  <p:tag name="LATEXENGINEID" val="0"/>
  <p:tag name="TEMPFOLDER" val="C:\Users\rodrigo\Downloads\"/>
  <p:tag name="LATEXFORMHEIGHT" val="320"/>
  <p:tag name="LATEXFORMWIDTH" val="385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2,4784"/>
  <p:tag name="ORIGINALWIDTH" val="3225,347"/>
  <p:tag name="OUTPUTTYPE" val="PNG"/>
  <p:tag name="IGUANATEXVERSION" val="161"/>
  <p:tag name="LATEXADDIN" val="\documentclass{article}&#10;\usepackage{amsmath}&#10;\usepackage{xcolor,upgreek,bm}&#10;\pagestyle{empty}&#10;\definecolor{darkred}{RGB}{150,0,0}&#10;&#10;&#10;\tracinglostchars=2&#10;&#10;&#10;\DeclareMathOperator\Res{Res}&#10;\newcommand*\diff{\mathop{}\!\mathrm{d}}&#10;&#10;&#10;%%%&#10;% Set up you text and math fonts&#10;%%%&#10;&#10;\usepackage[T1]{fontenc}&#10;\usepackage[utf8]{inputenc} % The default since 2018.&#10;\usepackage{tgpagella}&#10;\usepackage{eulerpx} % Loads Euler Fraktur and Script since 2021.&#10;\usepackage{eucal}&#10;&#10;\newcommand\BbbC{\ensuremath{\mathbb{C}}}&#10;\DeclareSymbolFont{eulerup}{U}{zeur}{m}{n}&#10;\DeclareMathSymbol{\uppi}{\mathalpha}{eulerup}{&quot;19}&#10;\DeclareMathSymbol{\upi}{\mathalpha}{eulerup}{&quot;69}&#10;&#10;&#10;\begin{document}&#10;&#10;\[&#10;\text{Yukawa states } (\omega^2\leq m_\psi^2): \qquad  \text{analytic continuation of } R^+_\ell &#10;\]&#10;&#10;\end{document}"/>
  <p:tag name="IGUANATEXSIZE" val="20"/>
  <p:tag name="IGUANATEXCURSOR" val="764"/>
  <p:tag name="TRANSPARENCY" val="True"/>
  <p:tag name="LATEXENGINEID" val="0"/>
  <p:tag name="TEMPFOLDER" val="C:\Users\rodrigo\Downloads\"/>
  <p:tag name="LATEXFORMHEIGHT" val="320"/>
  <p:tag name="LATEXFORMWIDTH" val="385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8,4702"/>
  <p:tag name="ORIGINALWIDTH" val="5078,365"/>
  <p:tag name="OUTPUTTYPE" val="PNG"/>
  <p:tag name="IGUANATEXVERSION" val="161"/>
  <p:tag name="LATEXADDIN" val="\documentclass{article}&#10;\usepackage{amsmath}&#10;\usepackage{xcolor,upgreek,bm}&#10;\pagestyle{empty}&#10;\definecolor{darkred}{RGB}{150,0,0}&#10;&#10;&#10;\tracinglostchars=2&#10;&#10;&#10;\DeclareMathOperator\Res{Res}&#10;\newcommand*\diff{\mathop{}\!\mathrm{d}}&#10;&#10;&#10;%%%&#10;% Set up you text and math fonts&#10;%%%&#10;&#10;\usepackage[T1]{fontenc}&#10;\usepackage[utf8]{inputenc} % The default since 2018.&#10;\usepackage{tgpagella}&#10;\usepackage{eulerpx} % Loads Euler Fraktur and Script since 2021.&#10;\usepackage{eucal}&#10;&#10;\newcommand\BbbC{\ensuremath{\mathbb{C}}}&#10;\DeclareSymbolFont{eulerup}{U}{zeur}{m}{n}&#10;\DeclareMathSymbol{\uppi}{\mathalpha}{eulerup}{&quot;19}&#10;\DeclareMathSymbol{\upi}{\mathalpha}{eulerup}{&quot;69}&#10;&#10;&#10;\begin{document}&#10;&#10;\[&#10;\text{Bound states } (\omega^2\leq m_\psi^2): \qquad R_{n \ell}\equiv  \sqrt{\big(\tfrac{2 \alpha m_\psi}{n}\big)^3 \tfrac{(n-\ell-1)!}{2n (n+\ell)!}}x^\ell e^{- x/2}L_{n-\ell-1}^{2 \ell+1}(x), \;\; \text{w/} \;\; x\equiv 2 \alpha m_\psi r/n&#10;\]&#10;&#10;\end{document}"/>
  <p:tag name="IGUANATEXSIZE" val="20"/>
  <p:tag name="IGUANATEXCURSOR" val="780"/>
  <p:tag name="TRANSPARENCY" val="True"/>
  <p:tag name="LATEXENGINEID" val="0"/>
  <p:tag name="TEMPFOLDER" val="C:\Users\rodrigo\Downloads\"/>
  <p:tag name="LATEXFORMHEIGHT" val="320"/>
  <p:tag name="LATEXFORMWIDTH" val="385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0,7312"/>
  <p:tag name="ORIGINALWIDTH" val="1995,5"/>
  <p:tag name="OUTPUTTYPE" val="PNG"/>
  <p:tag name="IGUANATEXVERSION" val="161"/>
  <p:tag name="LATEXADDIN" val="\documentclass{article}&#10;\usepackage{amsmath}&#10;\usepackage{xcolor,upgreek,bm}&#10;\pagestyle{empty}&#10;\definecolor{darkred}{RGB}{150,0,0}&#10;&#10;&#10;\tracinglostchars=2&#10;&#10;&#10;\DeclareMathOperator\Res{Res}&#10;\newcommand*\diff{\mathop{}\!\mathrm{d}}&#10;&#10;&#10;%%%&#10;% Set up you text and math fonts&#10;%%%&#10;&#10;\usepackage[T1]{fontenc}&#10;\usepackage[utf8]{inputenc} % The default since 2018.&#10;\usepackage{tgpagella}&#10;\usepackage{eulerpx} % Loads Euler Fraktur and Script since 2021.&#10;\usepackage{eucal}&#10;&#10;\newcommand\BbbC{\ensuremath{\mathbb{C}}}&#10;\DeclareSymbolFont{eulerup}{U}{zeur}{m}{n}&#10;\DeclareMathSymbol{\uppi}{\mathalpha}{eulerup}{&quot;19}&#10;\DeclareMathSymbol{\upi}{\mathalpha}{eulerup}{&quot;69}&#10;&#10;&#10;\begin{document}&#10;&#10;\[&#10;\xi=i\, n\implies \omega=\pm m_\psi[1-\alpha^2/(2 n^2)]&#10;\]&#10;&#10;\end{document}"/>
  <p:tag name="IGUANATEXSIZE" val="18"/>
  <p:tag name="IGUANATEXCURSOR" val="670"/>
  <p:tag name="TRANSPARENCY" val="True"/>
  <p:tag name="LATEXENGINEID" val="0"/>
  <p:tag name="TEMPFOLDER" val="C:\Users\rodrigo\Downloads\"/>
  <p:tag name="LATEXFORMHEIGHT" val="320"/>
  <p:tag name="LATEXFORMWIDTH" val="385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50,9561"/>
  <p:tag name="ORIGINALWIDTH" val="4288,714"/>
  <p:tag name="OUTPUTTYPE" val="PNG"/>
  <p:tag name="IGUANATEXVERSION" val="161"/>
  <p:tag name="LATEXADDIN" val="\documentclass{article}&#10;\usepackage{amsmath}&#10;\usepackage{xcolor,upgreek,bm}&#10;\pagestyle{empty}&#10;\definecolor{darkred}{RGB}{150,0,0}&#10;&#10;&#10;\tracinglostchars=2&#10;&#10;&#10;\DeclareMathOperator\Res{Res}&#10;\newcommand*\diff{\mathop{}\!\mathrm{d}}&#10;&#10;&#10;%%%&#10;% Set up you text and math fonts&#10;%%%&#10;&#10;\usepackage[T1]{fontenc}&#10;\usepackage[utf8]{inputenc} % The default since 2018.&#10;\usepackage{tgpagella}&#10;\usepackage{eulerpx} % Loads Euler Fraktur and Script since 2021.&#10;\usepackage{eucal}&#10;&#10;\newcommand\BbbC{\ensuremath{\mathbb{C}}}&#10;\DeclareSymbolFont{eulerup}{U}{zeur}{m}{n}&#10;\DeclareMathSymbol{\uppi}{\mathalpha}{eulerup}{&quot;19}&#10;\DeclareMathSymbol{\upi}{\mathalpha}{eulerup}{&quot;69}&#10;&#10;&#10;\begin{document}&#10;&#10;\[&#10;\psi^{(0)}=\sum_{\ell,m} \int_{m_\psi}^\infty \frac{{\rm d}\omega}{2\pi}\, \mathcal{I}_{\omega \ell m} [\psi_{\ell m}^+ + \psi^-_{\ell m}](k;x)+ (2 m_\psi)^{-\frac{1}{2}}\sum_{n \ell m} c^{(0)}_{n \ell m}\psi_{n \ell m}(x)\;\;+\;\;\text{c.c.}&#10;\]&#10;&#10;\end{document}"/>
  <p:tag name="IGUANATEXSIZE" val="20"/>
  <p:tag name="IGUANATEXCURSOR" val="763"/>
  <p:tag name="TRANSPARENCY" val="True"/>
  <p:tag name="LATEXENGINEID" val="0"/>
  <p:tag name="TEMPFOLDER" val="C:\Users\rodrigo\Downloads\"/>
  <p:tag name="LATEXFORMHEIGHT" val="320"/>
  <p:tag name="LATEXFORMWIDTH" val="385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71,1661"/>
  <p:tag name="ORIGINALWIDTH" val="4245,969"/>
  <p:tag name="OUTPUTTYPE" val="PNG"/>
  <p:tag name="IGUANATEXVERSION" val="161"/>
  <p:tag name="LATEXADDIN" val="\documentclass{article}&#10;\usepackage{amsmath}&#10;\usepackage{xcolor,upgreek,bm}&#10;\pagestyle{empty}&#10;\definecolor{darkred}{RGB}{150,0,0}&#10;&#10;&#10;\tracinglostchars=2&#10;&#10;&#10;\DeclareMathOperator\Res{Res}&#10;\newcommand*\diff{\mathop{}\!\mathrm{d}}&#10;&#10;&#10;%%%&#10;% Set up you text and math fonts&#10;%%%&#10;&#10;\usepackage[T1]{fontenc}&#10;\usepackage[utf8]{inputenc} % The default since 2018.&#10;\usepackage{tgpagella}&#10;\usepackage{eulerpx} % Loads Euler Fraktur and Script since 2021.&#10;\usepackage{eucal}&#10;&#10;\newcommand\BbbC{\ensuremath{\mathbb{C}}}&#10;\DeclareSymbolFont{eulerup}{U}{zeur}{m}{n}&#10;\DeclareMathSymbol{\uppi}{\mathalpha}{eulerup}{&quot;19}&#10;\DeclareMathSymbol{\upi}{\mathalpha}{eulerup}{&quot;69}&#10;&#10;&#10;\begin{document}&#10;&#10;\begin{align*}&#10;O^{(0)}_{\ell m}(t)&amp;=\sum_{u',j}(\cdots) A_j r_j^{\ell+\ell'}\tfrac{{\rm d}^\ell}{{\rm d} r^\ell}[R^+_\ell+R^-_\ell](k';0)\textcolor{darkred}{(m' \Omega-\omega')} \mathcal{I}_{u'} e^{-i[\omega'+(m-m')\Omega]t}\\&#10;&amp;\quad+(2 m_\psi)^{-\frac{1}{2}}\sum_{v',j}(\cdots) A_j r_j^{\ell+\ell'}\tfrac{{\rm d}^\ell}{{\rm d} r^\ell}[R_{v'}](0)\textcolor{darkred}{(m' \Omega-\omega')} c^{(0)}_{v'} e^{-i[\omega'+(m-m')\Omega]t}&#10;\end{align*}&#10;&#10;\end{document}"/>
  <p:tag name="IGUANATEXSIZE" val="18"/>
  <p:tag name="IGUANATEXCURSOR" val="741"/>
  <p:tag name="TRANSPARENCY" val="True"/>
  <p:tag name="LATEXENGINEID" val="0"/>
  <p:tag name="TEMPFOLDER" val="C:\Users\rodrigo\Downloads\"/>
  <p:tag name="LATEXFORMHEIGHT" val="320"/>
  <p:tag name="LATEXFORMWIDTH" val="385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43,4571"/>
  <p:tag name="ORIGINALWIDTH" val="3292,089"/>
  <p:tag name="OUTPUTTYPE" val="PNG"/>
  <p:tag name="IGUANATEXVERSION" val="161"/>
  <p:tag name="LATEXADDIN" val="\documentclass{article}&#10;\usepackage{amsmath}&#10;\usepackage{xcolor,upgreek,bm}&#10;\pagestyle{empty}&#10;\definecolor{darkred}{RGB}{150,0,0}&#10;&#10;&#10;\tracinglostchars=2&#10;&#10;&#10;\DeclareMathOperator\Res{Res}&#10;\newcommand*\diff{\mathop{}\!\mathrm{d}}&#10;&#10;&#10;%%%&#10;% Set up you text and math fonts&#10;%%%&#10;&#10;\usepackage[T1]{fontenc}&#10;\usepackage[utf8]{inputenc} % The default since 2018.&#10;\usepackage{tgpagella}&#10;\usepackage{eulerpx} % Loads Euler Fraktur and Script since 2021.&#10;\usepackage{eucal}&#10;&#10;\newcommand\BbbC{\ensuremath{\mathbb{C}}}&#10;\DeclareSymbolFont{eulerup}{U}{zeur}{m}{n}&#10;\DeclareMathSymbol{\uppi}{\mathalpha}{eulerup}{&quot;19}&#10;\DeclareMathSymbol{\upi}{\mathalpha}{eulerup}{&quot;69}&#10;&#10;&#10;\begin{document}&#10;&#10;\[&#10;G(x,x')=\sum_{\ell, m} \int \frac{{\rm d}\omega}{2\pi}\, G_{\omega \ell}(r,r') Y_{\ell m}(\theta,\varphi)Y^*_{\ell' m'}(\theta',\varphi')e^{-i \omega(t-t')}&#10;\]&#10;&#10;\end{document}"/>
  <p:tag name="IGUANATEXSIZE" val="18"/>
  <p:tag name="IGUANATEXCURSOR" val="822"/>
  <p:tag name="TRANSPARENCY" val="True"/>
  <p:tag name="LATEXENGINEID" val="0"/>
  <p:tag name="TEMPFOLDER" val="C:\Users\rodrigo\Downloads\"/>
  <p:tag name="LATEXFORMHEIGHT" val="320"/>
  <p:tag name="LATEXFORMWIDTH" val="385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36,7079"/>
  <p:tag name="ORIGINALWIDTH" val="4143,982"/>
  <p:tag name="OUTPUTTYPE" val="PNG"/>
  <p:tag name="IGUANATEXVERSION" val="161"/>
  <p:tag name="LATEXADDIN" val="\documentclass{article}&#10;\usepackage{amsmath}&#10;\usepackage{xcolor,upgreek,bm}&#10;\pagestyle{empty}&#10;\definecolor{darkred}{RGB}{150,0,0}&#10;&#10;&#10;\tracinglostchars=2&#10;&#10;&#10;\DeclareMathOperator\Res{Res}&#10;\newcommand*\diff{\mathop{}\!\mathrm{d}}&#10;&#10;&#10;%%%&#10;% Set up you text and math fonts&#10;%%%&#10;&#10;\usepackage[T1]{fontenc}&#10;\usepackage[utf8]{inputenc} % The default since 2018.&#10;\usepackage{tgpagella}&#10;\usepackage{eulerpx} % Loads Euler Fraktur and Script since 2021.&#10;\usepackage{eucal}&#10;&#10;\newcommand\BbbC{\ensuremath{\mathbb{C}}}&#10;\DeclareSymbolFont{eulerup}{U}{zeur}{m}{n}&#10;\DeclareMathSymbol{\uppi}{\mathalpha}{eulerup}{&quot;19}&#10;\DeclareMathSymbol{\upi}{\mathalpha}{eulerup}{&quot;69}&#10;&#10;&#10;\begin{document}&#10;&#10;\[&#10;\text{where}\quad G_{\omega \ell}(r,r')=(-2i k)\frac{\Gamma(\ell+1+i\chi)}{(2 \ell+1)!}\frac{W_{-i \xi,\ell+\frac{1}{2}}(-2 i k r_&gt;)}{-2 i k r_&gt;}\frac{M_{-i \xi,\ell+\frac{1}{2}}(-2 i k r_&lt;)}{-2 i k r_&lt;}&#10;\]&#10;&#10;\end{document}"/>
  <p:tag name="IGUANATEXSIZE" val="18"/>
  <p:tag name="IGUANATEXCURSOR" val="686"/>
  <p:tag name="TRANSPARENCY" val="True"/>
  <p:tag name="LATEXENGINEID" val="0"/>
  <p:tag name="TEMPFOLDER" val="C:\Users\rodrigo\Downloads\"/>
  <p:tag name="LATEXFORMHEIGHT" val="320"/>
  <p:tag name="LATEXFORMWIDTH" val="385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2073,491"/>
  <p:tag name="OUTPUTTYPE" val="PNG"/>
  <p:tag name="IGUANATEXVERSION" val="161"/>
  <p:tag name="LATEXADDIN" val="\documentclass{article}&#10;\usepackage{amsmath}&#10;\usepackage{xcolor,upgreek,bm}&#10;\pagestyle{empty}&#10;\definecolor{darkred}{RGB}{150,0,0}&#10;&#10;&#10;\tracinglostchars=2&#10;&#10;&#10;\DeclareMathOperator\Res{Res}&#10;\newcommand*\diff{\mathop{}\!\mathrm{d}}&#10;&#10;&#10;%%%&#10;% Set up you text and math fonts&#10;%%%&#10;&#10;\usepackage[T1]{fontenc}&#10;\usepackage[utf8]{inputenc} % The default since 2018.&#10;\usepackage{tgpagella}&#10;\usepackage{eulerpx} % Loads Euler Fraktur and Script since 2021.&#10;\usepackage{eucal}&#10;&#10;\newcommand\BbbC{\ensuremath{\mathbb{C}}}&#10;\DeclareSymbolFont{eulerup}{U}{zeur}{m}{n}&#10;\DeclareMathSymbol{\uppi}{\mathalpha}{eulerup}{&quot;19}&#10;\DeclareMathSymbol{\upi}{\mathalpha}{eulerup}{&quot;69}&#10;&#10;&#10;\begin{document}&#10;&#10;\[&#10;\text{and} \quad r_&gt;\equiv \max(r,r'), \quad r_&lt;\equiv \min(r,r')&#10;\]&#10;&#10;\end{document}"/>
  <p:tag name="IGUANATEXSIZE" val="18"/>
  <p:tag name="IGUANATEXCURSOR" val="685"/>
  <p:tag name="TRANSPARENCY" val="True"/>
  <p:tag name="LATEXENGINEID" val="0"/>
  <p:tag name="TEMPFOLDER" val="C:\Users\rodrigo\Downloads\"/>
  <p:tag name="LATEXFORMHEIGHT" val="320"/>
  <p:tag name="LATEXFORMWIDTH" val="385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6,9666"/>
  <p:tag name="ORIGINALWIDTH" val="573,6783"/>
  <p:tag name="OUTPUTTYPE" val="PNG"/>
  <p:tag name="IGUANATEXVERSION" val="161"/>
  <p:tag name="LATEXADDIN" val="\documentclass{article}&#10;\usepackage{amsmath}&#10;\usepackage{xcolor,upgreek,bm}&#10;\pagestyle{empty}&#10;\definecolor{darkred}{RGB}{150,0,0}&#10;&#10;&#10;\tracinglostchars=2&#10;&#10;&#10;\DeclareMathOperator\Res{Res}&#10;\newcommand*\diff{\mathop{}\!\mathrm{d}}&#10;&#10;&#10;%%%&#10;% Set up you text and math fonts&#10;%%%&#10;&#10;\usepackage[T1]{fontenc}&#10;\usepackage[utf8]{inputenc} % The default since 2018.&#10;\usepackage{tgpagella}&#10;\usepackage{eulerpx} % Loads Euler Fraktur and Script since 2021.&#10;\usepackage{eucal}&#10;&#10;\newcommand\BbbC{\ensuremath{\mathbb{C}}}&#10;\DeclareSymbolFont{eulerup}{U}{zeur}{m}{n}&#10;\DeclareMathSymbol{\uppi}{\mathalpha}{eulerup}{&quot;19}&#10;\DeclareMathSymbol{\upi}{\mathalpha}{eulerup}{&quot;69}&#10;&#10;&#10;\begin{document}&#10;&#10;\[&#10;\alpha \equiv \frac{m_\psi M}{\hbar}&#10;\]&#10;&#10;\end{document}"/>
  <p:tag name="IGUANATEXSIZE" val="18"/>
  <p:tag name="IGUANATEXCURSOR" val="703"/>
  <p:tag name="TRANSPARENCY" val="True"/>
  <p:tag name="LATEXENGINEID" val="0"/>
  <p:tag name="TEMPFOLDER" val="C:\Users\rodrigo\Downloads\"/>
  <p:tag name="LATEXFORMHEIGHT" val="320"/>
  <p:tag name="LATEXFORMWIDTH" val="385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81,6648"/>
  <p:tag name="ORIGINALWIDTH" val="4563,18"/>
  <p:tag name="OUTPUTTYPE" val="PNG"/>
  <p:tag name="IGUANATEXVERSION" val="161"/>
  <p:tag name="LATEXADDIN" val="\documentclass{article}&#10;\usepackage{amsmath}&#10;\usepackage{xcolor,upgreek,bm}&#10;\pagestyle{empty}&#10;\definecolor{darkred}{RGB}{150,0,0}&#10;&#10;&#10;\tracinglostchars=2&#10;&#10;&#10;\DeclareMathOperator\Res{Res}&#10;\newcommand*\diff{\mathop{}\!\mathrm{d}}&#10;&#10;&#10;%%%&#10;% Set up you text and math fonts&#10;%%%&#10;&#10;\usepackage[T1]{fontenc}&#10;\usepackage[utf8]{inputenc} % The default since 2018.&#10;\usepackage{tgpagella}&#10;\usepackage{eulerpx} % Loads Euler Fraktur and Script since 2021.&#10;\usepackage{eucal}&#10;&#10;\newcommand\BbbC{\ensuremath{\mathbb{C}}}&#10;\DeclareSymbolFont{eulerup}{U}{zeur}{m}{n}&#10;\DeclareMathSymbol{\uppi}{\mathalpha}{eulerup}{&quot;19}&#10;\DeclareMathSymbol{\upi}{\mathalpha}{eulerup}{&quot;69}&#10;&#10;&#10;\begin{document}&#10;&#10;\begin{align*}&#10;\phi^{(1)}(x)&amp;\supseteq \sum_{\ell m}Y_{\ell m}(\theta, \varphi)\int \frac{{\rm d}\omega}{2\pi} G_{\omega \ell}(r,r')\\ &#10;&amp;\quad\times\int {\rm d}t' \,e^{-i \omega (t-t')}\left[(-1)^{\ell_*+1} O_{\ell m}^{(0)} \partial_{r'} \delta(r')-2\alpha\frac{m_\psi}{r'}F_{\ell m}(r')Y^*_{\ell m}(\theta_2,\varphi_2)\psi^{(0)} \right](t')&#10;\end{align*} &#10;&#10;\end{document}"/>
  <p:tag name="IGUANATEXSIZE" val="20"/>
  <p:tag name="IGUANATEXCURSOR" val="807"/>
  <p:tag name="TRANSPARENCY" val="True"/>
  <p:tag name="LATEXENGINEID" val="0"/>
  <p:tag name="TEMPFOLDER" val="C:\Users\rodrigo\Downloads\"/>
  <p:tag name="LATEXFORMHEIGHT" val="320"/>
  <p:tag name="LATEXFORMWIDTH" val="385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,23882"/>
  <p:tag name="ORIGINALWIDTH" val="317,9602"/>
  <p:tag name="OUTPUTTYPE" val="PNG"/>
  <p:tag name="IGUANATEXVERSION" val="161"/>
  <p:tag name="LATEXADDIN" val="\documentclass{article}&#10;\usepackage{amsmath}&#10;\usepackage{xcolor,upgreek,bm}&#10;\pagestyle{empty}&#10;\definecolor{darkred}{RGB}{150,0,0}&#10;&#10;&#10;\tracinglostchars=2&#10;&#10;&#10;\DeclareMathOperator\Res{Res}&#10;\newcommand*\diff{\mathop{}\!\mathrm{d}}&#10;&#10;&#10;%%%&#10;% Set up you text and math fonts&#10;%%%&#10;&#10;\usepackage[T1]{fontenc}&#10;\usepackage[utf8]{inputenc} % The default since 2018.&#10;\usepackage{tgpagella}&#10;\usepackage{eulerpx} % Loads Euler Fraktur and Script since 2021.&#10;\usepackage{eucal}&#10;&#10;\newcommand\BbbC{\ensuremath{\mathbb{C}}}&#10;\DeclareSymbolFont{eulerup}{U}{zeur}{m}{n}&#10;\DeclareMathSymbol{\uppi}{\mathalpha}{eulerup}{&quot;19}&#10;\DeclareMathSymbol{\upi}{\mathalpha}{eulerup}{&quot;69}&#10;&#10;&#10;\begin{document}&#10;&#10;\[&#10;\alpha \ll 1&#10;\]&#10;&#10;\end{document}"/>
  <p:tag name="IGUANATEXSIZE" val="24"/>
  <p:tag name="IGUANATEXCURSOR" val="680"/>
  <p:tag name="TRANSPARENCY" val="True"/>
  <p:tag name="LATEXENGINEID" val="0"/>
  <p:tag name="TEMPFOLDER" val="C:\Users\rodrigo\Downloads\"/>
  <p:tag name="LATEXFORMHEIGHT" val="320"/>
  <p:tag name="LATEXFORMWIDTH" val="385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28,459"/>
  <p:tag name="ORIGINALWIDTH" val="3595,051"/>
  <p:tag name="OUTPUTTYPE" val="PNG"/>
  <p:tag name="IGUANATEXVERSION" val="161"/>
  <p:tag name="LATEXADDIN" val="\documentclass{article}&#10;\usepackage{amsmath}&#10;\usepackage{xcolor,upgreek,bm}&#10;\pagestyle{empty}&#10;\definecolor{darkred}{RGB}{150,0,0}&#10;&#10;&#10;\tracinglostchars=2&#10;&#10;&#10;\DeclareMathOperator\Res{Res}&#10;\newcommand*\diff{\mathop{}\!\mathrm{d}}&#10;&#10;&#10;%%%&#10;% Set up you text and math fonts&#10;%%%&#10;&#10;\usepackage[T1]{fontenc}&#10;\usepackage[utf8]{inputenc} % The default since 2018.&#10;\usepackage{tgpagella}&#10;\usepackage{eulerpx} % Loads Euler Fraktur and Script since 2021.&#10;\usepackage{eucal}&#10;&#10;\newcommand\BbbC{\ensuremath{\mathbb{C}}}&#10;\DeclareSymbolFont{eulerup}{U}{zeur}{m}{n}&#10;\DeclareMathSymbol{\uppi}{\mathalpha}{eulerup}{&quot;19}&#10;\DeclareMathSymbol{\upi}{\mathalpha}{eulerup}{&quot;69}&#10;&#10;&#10;\begin{document}&#10;&#10;\[&#10;\text{with} \qquad \Phi=-\frac{M}{r}\Big\{1+\textcolor{darkred}{\sum_{\ell_*\geq 1}\sum_{m_*\leq \ell_*} Y^*_{\ell_* m_*}{}(\theta_{2*}, \varphi_{2*}) Y_{\ell_* m_*}(\theta,\varphi) F_{\ell_* m_*}(r)}\Big\}&#10;\]&#10;&#10;&#10;\end{document}"/>
  <p:tag name="IGUANATEXSIZE" val="20"/>
  <p:tag name="IGUANATEXCURSOR" val="868"/>
  <p:tag name="TRANSPARENCY" val="True"/>
  <p:tag name="LATEXENGINEID" val="0"/>
  <p:tag name="TEMPFOLDER" val="C:\Users\rodrigo\Downloads\"/>
  <p:tag name="LATEXFORMHEIGHT" val="320"/>
  <p:tag name="LATEXFORMWIDTH" val="385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93,7008"/>
  <p:tag name="ORIGINALWIDTH" val="3475,065"/>
  <p:tag name="OUTPUTTYPE" val="PNG"/>
  <p:tag name="IGUANATEXVERSION" val="161"/>
  <p:tag name="LATEXADDIN" val="\documentclass{article}&#10;\usepackage{amsmath}&#10;\usepackage{xcolor,upgreek,bm}&#10;\pagestyle{empty}&#10;\definecolor{darkred}{RGB}{150,0,0}&#10;&#10;&#10;\tracinglostchars=2&#10;&#10;&#10;\DeclareMathOperator\Res{Res}&#10;\newcommand*\diff{\mathop{}\!\mathrm{d}}&#10;&#10;&#10;%%%&#10;% Set up you text and math fonts&#10;%%%&#10;&#10;\usepackage[T1]{fontenc}&#10;\usepackage[utf8]{inputenc} % The default since 2018.&#10;\usepackage{tgpagella}&#10;\usepackage{eulerpx} % Loads Euler Fraktur and Script since 2021.&#10;\usepackage{eucal}&#10;&#10;\newcommand\BbbC{\ensuremath{\mathbb{C}}}&#10;\DeclareSymbolFont{eulerup}{U}{zeur}{m}{n}&#10;\DeclareMathSymbol{\uppi}{\mathalpha}{eulerup}{&quot;19}&#10;\DeclareMathSymbol{\upi}{\mathalpha}{eulerup}{&quot;69}&#10;&#10;&#10;\begin{document}&#10;&#10;\[&#10;\text{and} \qquad O^{L_*}=-\sum_{j=1}^2 \sum_{\ell'\geq 0} \frac{A_j}{\ell_*!\, \ell'!}\bm{z}_j^{\langle L_*\rangle}(t)\frac{{\rm d}}{{\rm d} t}\Big[\bm{z}_j^{\langle L'\rangle}(t)\partial_{L'}\psi(t,\bm{0}) \Big] \sim R^{\ell_*}&#10;\]&#10;&#10;\end{document}"/>
  <p:tag name="IGUANATEXSIZE" val="20"/>
  <p:tag name="IGUANATEXCURSOR" val="725"/>
  <p:tag name="TRANSPARENCY" val="True"/>
  <p:tag name="LATEXENGINEID" val="0"/>
  <p:tag name="TEMPFOLDER" val="C:\Users\rodrigo\Downloads\"/>
  <p:tag name="LATEXFORMHEIGHT" val="320"/>
  <p:tag name="LATEXFORMWIDTH" val="385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6,7154"/>
  <p:tag name="ORIGINALWIDTH" val="2980,127"/>
  <p:tag name="OUTPUTTYPE" val="PNG"/>
  <p:tag name="IGUANATEXVERSION" val="161"/>
  <p:tag name="LATEXADDIN" val="\documentclass{article}&#10;\usepackage{amsmath}&#10;\usepackage{xcolor,upgreek,bm}&#10;\pagestyle{empty}&#10;\definecolor{darkred}{RGB}{150,0,0}&#10;&#10;&#10;\tracinglostchars=2&#10;&#10;&#10;\DeclareMathOperator\Res{Res}&#10;\newcommand*\diff{\mathop{}\!\mathrm{d}}&#10;&#10;&#10;%%%&#10;% Set up you text and math fonts&#10;%%%&#10;&#10;\usepackage[T1]{fontenc}&#10;\usepackage[utf8]{inputenc} % The default since 2018.&#10;\usepackage{tgpagella}&#10;\usepackage{eulerpx} % Loads Euler Fraktur and Script since 2021.&#10;\usepackage{eucal}&#10;&#10;\newcommand\BbbC{\ensuremath{\mathbb{C}}}&#10;\DeclareSymbolFont{eulerup}{U}{zeur}{m}{n}&#10;\DeclareMathSymbol{\uppi}{\mathalpha}{eulerup}{&quot;19}&#10;\DeclareMathSymbol{\upi}{\mathalpha}{eulerup}{&quot;69}&#10;&#10;&#10;\begin{document}&#10;&#10;\[&#10;F_{\ell_* m_*}\equiv \frac{4\pi \alpha}{2 \ell_* +1} q_2 \Big[1+(-1)^{\ell_*} q_1 q_2^{\ell_* -1}\Big]\Big(\frac{r_{2*}}{r}\Big)^{\ell_*}\sim (R/\lambdabar_{\rm dB})^{\ell_*}&#10;\]&#10;&#10;\end{document}"/>
  <p:tag name="IGUANATEXSIZE" val="20"/>
  <p:tag name="IGUANATEXCURSOR" val="842"/>
  <p:tag name="TRANSPARENCY" val="True"/>
  <p:tag name="LATEXENGINEID" val="0"/>
  <p:tag name="TEMPFOLDER" val="C:\Users\rodrigo\Downloads\"/>
  <p:tag name="LATEXFORMHEIGHT" val="320"/>
  <p:tag name="LATEXFORMWIDTH" val="385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8,2152"/>
  <p:tag name="ORIGINALWIDTH" val="2878,14"/>
  <p:tag name="OUTPUTTYPE" val="PNG"/>
  <p:tag name="IGUANATEXVERSION" val="161"/>
  <p:tag name="LATEXADDIN" val="\documentclass{article}&#10;\usepackage{amsmath}&#10;\usepackage{xcolor,upgreek,bm}&#10;\pagestyle{empty}&#10;\definecolor{darkred}{RGB}{150,0,0}&#10;&#10;&#10;\tracinglostchars=2&#10;&#10;&#10;\DeclareMathOperator\Res{Res}&#10;\newcommand*\diff{\mathop{}\!\mathrm{d}}&#10;&#10;&#10;%%%&#10;% Set up you text and math fonts&#10;%%%&#10;&#10;\usepackage[T1]{fontenc}&#10;\usepackage[utf8]{inputenc} % The default since 2018.&#10;\usepackage{tgpagella}&#10;\usepackage{eulerpx} % Loads Euler Fraktur and Script since 2021.&#10;\usepackage{eucal}&#10;&#10;\newcommand\BbbC{\ensuremath{\mathbb{C}}}&#10;\DeclareSymbolFont{eulerup}{U}{zeur}{m}{n}&#10;\DeclareMathSymbol{\uppi}{\mathalpha}{eulerup}{&quot;19}&#10;\DeclareMathSymbol{\upi}{\mathalpha}{eulerup}{&quot;69}&#10;&#10;&#10;\begin{document}&#10;&#10;\[&#10;\big[\Box_{\bm \eta}-m_\psi^2(1-2 \Phi)\big]\psi(x) =\textcolor{darkred}{-\sum_{\ell_*} (-1)^{\ell_*} O^{L_*}(t)\partial_{L_*} \delta^{(3)}(x)} &#10;\]&#10;&#10;\end{document}"/>
  <p:tag name="IGUANATEXSIZE" val="25"/>
  <p:tag name="IGUANATEXCURSOR" val="794"/>
  <p:tag name="TRANSPARENCY" val="True"/>
  <p:tag name="LATEXENGINEID" val="0"/>
  <p:tag name="TEMPFOLDER" val="C:\Users\rodrigo\Downloads\"/>
  <p:tag name="LATEXFORMHEIGHT" val="320"/>
  <p:tag name="LATEXFORMWIDTH" val="385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2,4822"/>
  <p:tag name="ORIGINALWIDTH" val="597,6753"/>
  <p:tag name="OUTPUTTYPE" val="PNG"/>
  <p:tag name="IGUANATEXVERSION" val="161"/>
  <p:tag name="LATEXADDIN" val="\documentclass{article}&#10;\usepackage{amsmath}&#10;\usepackage{xcolor,upgreek,bm}&#10;\pagestyle{empty}&#10;\definecolor{darkred}{RGB}{150,0,0}&#10;&#10;&#10;\tracinglostchars=2&#10;&#10;&#10;\DeclareMathOperator\Res{Res}&#10;\newcommand*\diff{\mathop{}\!\mathrm{d}}&#10;&#10;&#10;%%%&#10;% Set up you text and math fonts&#10;%%%&#10;&#10;\usepackage[T1]{fontenc}&#10;\usepackage[utf8]{inputenc} % The default since 2018.&#10;\usepackage{tgpagella}&#10;\usepackage{eulerpx} % Loads Euler Fraktur and Script since 2021.&#10;\usepackage{eucal}&#10;&#10;\newcommand\BbbC{\ensuremath{\mathbb{C}}}&#10;\DeclareSymbolFont{eulerup}{U}{zeur}{m}{n}&#10;\DeclareMathSymbol{\uppi}{\mathalpha}{eulerup}{&quot;19}&#10;\DeclareMathSymbol{\upi}{\mathalpha}{eulerup}{&quot;69}&#10;&#10;&#10;\begin{document}&#10;&#10;\[&#10;\sim (R/\lambdabar_{\rm dB})^{\ell_*}&#10;\]&#10;&#10;\end{document}"/>
  <p:tag name="IGUANATEXSIZE" val="20"/>
  <p:tag name="IGUANATEXCURSOR" val="676"/>
  <p:tag name="TRANSPARENCY" val="True"/>
  <p:tag name="LATEXENGINEID" val="0"/>
  <p:tag name="TEMPFOLDER" val="C:\Users\rodrigo\Downloads\"/>
  <p:tag name="LATEXFORMHEIGHT" val="320"/>
  <p:tag name="LATEXFORMWIDTH" val="385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38,2077"/>
  <p:tag name="ORIGINALWIDTH" val="3448,069"/>
  <p:tag name="OUTPUTTYPE" val="PNG"/>
  <p:tag name="IGUANATEXVERSION" val="161"/>
  <p:tag name="LATEXADDIN" val="\documentclass{article}&#10;\usepackage{amsmath}&#10;\usepackage{xcolor,upgreek,bm}&#10;\pagestyle{empty}&#10;\definecolor{darkred}{RGB}{150,0,0}&#10;&#10;&#10;\tracinglostchars=2&#10;&#10;&#10;\DeclareMathOperator\Res{Res}&#10;\newcommand*\diff{\mathop{}\!\mathrm{d}}&#10;&#10;&#10;%%%&#10;% Set up you text and math fonts&#10;%%%&#10;&#10;\usepackage[T1]{fontenc}&#10;\usepackage[utf8]{inputenc} % The default since 2018.&#10;\usepackage{tgpagella}&#10;\usepackage{eulerpx} % Loads Euler Fraktur and Script since 2021.&#10;\usepackage{eucal}&#10;&#10;\newcommand\BbbC{\ensuremath{\mathbb{C}}}&#10;\DeclareSymbolFont{eulerup}{U}{zeur}{m}{n}&#10;\DeclareMathSymbol{\uppi}{\mathalpha}{eulerup}{&quot;19}&#10;\DeclareMathSymbol{\upi}{\mathalpha}{eulerup}{&quot;69}&#10;&#10;&#10;\begin{document}&#10;&#10;\[&#10;\textcolor{darkred}{\epsilon} \equiv \frac{\lambdabar_{\rm dB}}{R}=\Big(\frac{\alpha}{\Omega R} \Big)^2 \qquad \implies \qquad \psi=\psi^{(0)}+ \sum_{\ell_*\geq 1} \sum_{m_*\leq \ell_*} \epsilon^{\ell_*} \psi^{(\ell_*,m_*)}&#10;\]&#10;&#10;\end{document}"/>
  <p:tag name="IGUANATEXSIZE" val="20"/>
  <p:tag name="IGUANATEXCURSOR" val="890"/>
  <p:tag name="TRANSPARENCY" val="True"/>
  <p:tag name="LATEXENGINEID" val="0"/>
  <p:tag name="TEMPFOLDER" val="C:\Users\rodrigo\Downloads\"/>
  <p:tag name="LATEXFORMHEIGHT" val="320"/>
  <p:tag name="LATEXFORMWIDTH" val="385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7829</TotalTime>
  <Words>94</Words>
  <Application>Microsoft Office PowerPoint</Application>
  <PresentationFormat>Widescreen</PresentationFormat>
  <Paragraphs>21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Arial</vt:lpstr>
      <vt:lpstr>Calibri</vt:lpstr>
      <vt:lpstr>Palatino Linotype</vt:lpstr>
      <vt:lpstr>Office Theme</vt:lpstr>
      <vt:lpstr>Gravitational Molecules (with pen &amp; paper)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Looking for ultralight scalars with  GW observations</dc:title>
  <dc:creator>Rodrigo Luís Vicente</dc:creator>
  <cp:lastModifiedBy>Rodrigo Luís Vicente</cp:lastModifiedBy>
  <cp:revision>91</cp:revision>
  <dcterms:created xsi:type="dcterms:W3CDTF">2024-05-15T09:01:03Z</dcterms:created>
  <dcterms:modified xsi:type="dcterms:W3CDTF">2024-07-04T12:54:26Z</dcterms:modified>
</cp:coreProperties>
</file>